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1"/>
  </p:sldMasterIdLst>
  <p:notesMasterIdLst>
    <p:notesMasterId r:id="rId26"/>
  </p:notesMasterIdLst>
  <p:sldIdLst>
    <p:sldId id="268" r:id="rId2"/>
    <p:sldId id="652" r:id="rId3"/>
    <p:sldId id="706" r:id="rId4"/>
    <p:sldId id="730" r:id="rId5"/>
    <p:sldId id="726" r:id="rId6"/>
    <p:sldId id="727" r:id="rId7"/>
    <p:sldId id="731" r:id="rId8"/>
    <p:sldId id="728" r:id="rId9"/>
    <p:sldId id="732" r:id="rId10"/>
    <p:sldId id="733" r:id="rId11"/>
    <p:sldId id="735" r:id="rId12"/>
    <p:sldId id="736" r:id="rId13"/>
    <p:sldId id="737" r:id="rId14"/>
    <p:sldId id="738" r:id="rId15"/>
    <p:sldId id="739" r:id="rId16"/>
    <p:sldId id="740" r:id="rId17"/>
    <p:sldId id="741" r:id="rId18"/>
    <p:sldId id="742" r:id="rId19"/>
    <p:sldId id="743" r:id="rId20"/>
    <p:sldId id="744" r:id="rId21"/>
    <p:sldId id="745" r:id="rId22"/>
    <p:sldId id="746" r:id="rId23"/>
    <p:sldId id="747" r:id="rId24"/>
    <p:sldId id="26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781"/>
    <a:srgbClr val="F7A33C"/>
    <a:srgbClr val="FF7C35"/>
    <a:srgbClr val="008FC4"/>
    <a:srgbClr val="03ACDC"/>
    <a:srgbClr val="40AA59"/>
    <a:srgbClr val="FF454D"/>
    <a:srgbClr val="FAD34B"/>
    <a:srgbClr val="F05C63"/>
    <a:srgbClr val="374E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20"/>
    <p:restoredTop sz="92837"/>
  </p:normalViewPr>
  <p:slideViewPr>
    <p:cSldViewPr snapToGrid="0" snapToObjects="1">
      <p:cViewPr varScale="1">
        <p:scale>
          <a:sx n="110" d="100"/>
          <a:sy n="110" d="100"/>
        </p:scale>
        <p:origin x="1056"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56D9-080C-E84F-AAD6-CF7452784A8F}" type="datetimeFigureOut">
              <a:t>30-11-20</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46E4F7-44F7-344D-83C3-4C344F8CB4B8}" type="slidenum">
              <a:t>‹Nº›</a:t>
            </a:fld>
            <a:endParaRPr lang="es-ES_tradnl"/>
          </a:p>
        </p:txBody>
      </p:sp>
    </p:spTree>
    <p:extLst>
      <p:ext uri="{BB962C8B-B14F-4D97-AF65-F5344CB8AC3E}">
        <p14:creationId xmlns:p14="http://schemas.microsoft.com/office/powerpoint/2010/main" val="372086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a:p>
        </p:txBody>
      </p:sp>
      <p:sp>
        <p:nvSpPr>
          <p:cNvPr id="4" name="Marcador de número de diapositiva 3"/>
          <p:cNvSpPr>
            <a:spLocks noGrp="1"/>
          </p:cNvSpPr>
          <p:nvPr>
            <p:ph type="sldNum" sz="quarter" idx="5"/>
          </p:nvPr>
        </p:nvSpPr>
        <p:spPr/>
        <p:txBody>
          <a:bodyPr/>
          <a:lstStyle/>
          <a:p>
            <a:fld id="{AA46E4F7-44F7-344D-83C3-4C344F8CB4B8}" type="slidenum">
              <a:rPr lang="es-CL" smtClean="0"/>
              <a:t>1</a:t>
            </a:fld>
            <a:endParaRPr lang="es-CL"/>
          </a:p>
        </p:txBody>
      </p:sp>
    </p:spTree>
    <p:extLst>
      <p:ext uri="{BB962C8B-B14F-4D97-AF65-F5344CB8AC3E}">
        <p14:creationId xmlns:p14="http://schemas.microsoft.com/office/powerpoint/2010/main" val="3891805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11</a:t>
            </a:fld>
            <a:endParaRPr lang="es-CL"/>
          </a:p>
        </p:txBody>
      </p:sp>
    </p:spTree>
    <p:extLst>
      <p:ext uri="{BB962C8B-B14F-4D97-AF65-F5344CB8AC3E}">
        <p14:creationId xmlns:p14="http://schemas.microsoft.com/office/powerpoint/2010/main" val="3229612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12</a:t>
            </a:fld>
            <a:endParaRPr lang="es-CL"/>
          </a:p>
        </p:txBody>
      </p:sp>
    </p:spTree>
    <p:extLst>
      <p:ext uri="{BB962C8B-B14F-4D97-AF65-F5344CB8AC3E}">
        <p14:creationId xmlns:p14="http://schemas.microsoft.com/office/powerpoint/2010/main" val="2242095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13</a:t>
            </a:fld>
            <a:endParaRPr lang="es-CL"/>
          </a:p>
        </p:txBody>
      </p:sp>
    </p:spTree>
    <p:extLst>
      <p:ext uri="{BB962C8B-B14F-4D97-AF65-F5344CB8AC3E}">
        <p14:creationId xmlns:p14="http://schemas.microsoft.com/office/powerpoint/2010/main" val="1594172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14</a:t>
            </a:fld>
            <a:endParaRPr lang="es-CL"/>
          </a:p>
        </p:txBody>
      </p:sp>
    </p:spTree>
    <p:extLst>
      <p:ext uri="{BB962C8B-B14F-4D97-AF65-F5344CB8AC3E}">
        <p14:creationId xmlns:p14="http://schemas.microsoft.com/office/powerpoint/2010/main" val="3856133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15</a:t>
            </a:fld>
            <a:endParaRPr lang="es-CL"/>
          </a:p>
        </p:txBody>
      </p:sp>
    </p:spTree>
    <p:extLst>
      <p:ext uri="{BB962C8B-B14F-4D97-AF65-F5344CB8AC3E}">
        <p14:creationId xmlns:p14="http://schemas.microsoft.com/office/powerpoint/2010/main" val="1658144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16</a:t>
            </a:fld>
            <a:endParaRPr lang="es-CL"/>
          </a:p>
        </p:txBody>
      </p:sp>
    </p:spTree>
    <p:extLst>
      <p:ext uri="{BB962C8B-B14F-4D97-AF65-F5344CB8AC3E}">
        <p14:creationId xmlns:p14="http://schemas.microsoft.com/office/powerpoint/2010/main" val="1642357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17</a:t>
            </a:fld>
            <a:endParaRPr lang="es-CL"/>
          </a:p>
        </p:txBody>
      </p:sp>
    </p:spTree>
    <p:extLst>
      <p:ext uri="{BB962C8B-B14F-4D97-AF65-F5344CB8AC3E}">
        <p14:creationId xmlns:p14="http://schemas.microsoft.com/office/powerpoint/2010/main" val="99870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18</a:t>
            </a:fld>
            <a:endParaRPr lang="es-CL"/>
          </a:p>
        </p:txBody>
      </p:sp>
    </p:spTree>
    <p:extLst>
      <p:ext uri="{BB962C8B-B14F-4D97-AF65-F5344CB8AC3E}">
        <p14:creationId xmlns:p14="http://schemas.microsoft.com/office/powerpoint/2010/main" val="935052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19</a:t>
            </a:fld>
            <a:endParaRPr lang="es-CL"/>
          </a:p>
        </p:txBody>
      </p:sp>
    </p:spTree>
    <p:extLst>
      <p:ext uri="{BB962C8B-B14F-4D97-AF65-F5344CB8AC3E}">
        <p14:creationId xmlns:p14="http://schemas.microsoft.com/office/powerpoint/2010/main" val="2433553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20</a:t>
            </a:fld>
            <a:endParaRPr lang="es-CL"/>
          </a:p>
        </p:txBody>
      </p:sp>
    </p:spTree>
    <p:extLst>
      <p:ext uri="{BB962C8B-B14F-4D97-AF65-F5344CB8AC3E}">
        <p14:creationId xmlns:p14="http://schemas.microsoft.com/office/powerpoint/2010/main" val="1611139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3</a:t>
            </a:fld>
            <a:endParaRPr lang="es-CL"/>
          </a:p>
        </p:txBody>
      </p:sp>
    </p:spTree>
    <p:extLst>
      <p:ext uri="{BB962C8B-B14F-4D97-AF65-F5344CB8AC3E}">
        <p14:creationId xmlns:p14="http://schemas.microsoft.com/office/powerpoint/2010/main" val="932640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21</a:t>
            </a:fld>
            <a:endParaRPr lang="es-CL"/>
          </a:p>
        </p:txBody>
      </p:sp>
    </p:spTree>
    <p:extLst>
      <p:ext uri="{BB962C8B-B14F-4D97-AF65-F5344CB8AC3E}">
        <p14:creationId xmlns:p14="http://schemas.microsoft.com/office/powerpoint/2010/main" val="575762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22</a:t>
            </a:fld>
            <a:endParaRPr lang="es-CL"/>
          </a:p>
        </p:txBody>
      </p:sp>
    </p:spTree>
    <p:extLst>
      <p:ext uri="{BB962C8B-B14F-4D97-AF65-F5344CB8AC3E}">
        <p14:creationId xmlns:p14="http://schemas.microsoft.com/office/powerpoint/2010/main" val="1022349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23</a:t>
            </a:fld>
            <a:endParaRPr lang="es-CL"/>
          </a:p>
        </p:txBody>
      </p:sp>
    </p:spTree>
    <p:extLst>
      <p:ext uri="{BB962C8B-B14F-4D97-AF65-F5344CB8AC3E}">
        <p14:creationId xmlns:p14="http://schemas.microsoft.com/office/powerpoint/2010/main" val="2965007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4</a:t>
            </a:fld>
            <a:endParaRPr lang="es-CL"/>
          </a:p>
        </p:txBody>
      </p:sp>
    </p:spTree>
    <p:extLst>
      <p:ext uri="{BB962C8B-B14F-4D97-AF65-F5344CB8AC3E}">
        <p14:creationId xmlns:p14="http://schemas.microsoft.com/office/powerpoint/2010/main" val="2096656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5</a:t>
            </a:fld>
            <a:endParaRPr lang="es-CL"/>
          </a:p>
        </p:txBody>
      </p:sp>
    </p:spTree>
    <p:extLst>
      <p:ext uri="{BB962C8B-B14F-4D97-AF65-F5344CB8AC3E}">
        <p14:creationId xmlns:p14="http://schemas.microsoft.com/office/powerpoint/2010/main" val="2026995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6</a:t>
            </a:fld>
            <a:endParaRPr lang="es-CL"/>
          </a:p>
        </p:txBody>
      </p:sp>
    </p:spTree>
    <p:extLst>
      <p:ext uri="{BB962C8B-B14F-4D97-AF65-F5344CB8AC3E}">
        <p14:creationId xmlns:p14="http://schemas.microsoft.com/office/powerpoint/2010/main" val="800968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7</a:t>
            </a:fld>
            <a:endParaRPr lang="es-CL"/>
          </a:p>
        </p:txBody>
      </p:sp>
    </p:spTree>
    <p:extLst>
      <p:ext uri="{BB962C8B-B14F-4D97-AF65-F5344CB8AC3E}">
        <p14:creationId xmlns:p14="http://schemas.microsoft.com/office/powerpoint/2010/main" val="2047004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8</a:t>
            </a:fld>
            <a:endParaRPr lang="es-CL"/>
          </a:p>
        </p:txBody>
      </p:sp>
    </p:spTree>
    <p:extLst>
      <p:ext uri="{BB962C8B-B14F-4D97-AF65-F5344CB8AC3E}">
        <p14:creationId xmlns:p14="http://schemas.microsoft.com/office/powerpoint/2010/main" val="2507148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9</a:t>
            </a:fld>
            <a:endParaRPr lang="es-CL"/>
          </a:p>
        </p:txBody>
      </p:sp>
    </p:spTree>
    <p:extLst>
      <p:ext uri="{BB962C8B-B14F-4D97-AF65-F5344CB8AC3E}">
        <p14:creationId xmlns:p14="http://schemas.microsoft.com/office/powerpoint/2010/main" val="4284805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10</a:t>
            </a:fld>
            <a:endParaRPr lang="es-CL"/>
          </a:p>
        </p:txBody>
      </p:sp>
    </p:spTree>
    <p:extLst>
      <p:ext uri="{BB962C8B-B14F-4D97-AF65-F5344CB8AC3E}">
        <p14:creationId xmlns:p14="http://schemas.microsoft.com/office/powerpoint/2010/main" val="16449164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tif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ítulo principa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00235" y="2297874"/>
            <a:ext cx="10363200" cy="1131126"/>
          </a:xfrm>
          <a:prstGeom prst="rect">
            <a:avLst/>
          </a:prstGeom>
        </p:spPr>
        <p:txBody>
          <a:bodyPr anchor="t">
            <a:noAutofit/>
          </a:bodyPr>
          <a:lstStyle>
            <a:lvl1pPr algn="l">
              <a:defRPr lang="en-US" sz="4000" b="1" kern="1200" dirty="0">
                <a:solidFill>
                  <a:schemeClr val="tx1"/>
                </a:solidFill>
                <a:latin typeface="+mj-lt"/>
                <a:ea typeface="+mj-ea"/>
                <a:cs typeface="+mj-cs"/>
              </a:defRPr>
            </a:lvl1pPr>
          </a:lstStyle>
          <a:p>
            <a:r>
              <a:rPr lang="en-US" dirty="0"/>
              <a:t>Escriba el título de la presentación en un máximo de dos líneas</a:t>
            </a:r>
          </a:p>
        </p:txBody>
      </p:sp>
      <p:sp>
        <p:nvSpPr>
          <p:cNvPr id="3" name="Subtitle 2"/>
          <p:cNvSpPr>
            <a:spLocks noGrp="1"/>
          </p:cNvSpPr>
          <p:nvPr>
            <p:ph type="subTitle" idx="1" hasCustomPrompt="1"/>
          </p:nvPr>
        </p:nvSpPr>
        <p:spPr>
          <a:xfrm>
            <a:off x="1300235" y="3537914"/>
            <a:ext cx="9144000" cy="805486"/>
          </a:xfrm>
          <a:prstGeom prst="rect">
            <a:avLst/>
          </a:prstGeom>
        </p:spPr>
        <p:txBody>
          <a:bodyPr anchor="t"/>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Escriba la bajada del título de la presentación en un máximo de dos líneas</a:t>
            </a:r>
          </a:p>
        </p:txBody>
      </p:sp>
      <p:sp>
        <p:nvSpPr>
          <p:cNvPr id="17" name="Text Placeholder 16">
            <a:extLst>
              <a:ext uri="{FF2B5EF4-FFF2-40B4-BE49-F238E27FC236}">
                <a16:creationId xmlns:a16="http://schemas.microsoft.com/office/drawing/2014/main" id="{CF8AAC48-2EAF-1947-8824-4DCAA8EBCDDE}"/>
              </a:ext>
            </a:extLst>
          </p:cNvPr>
          <p:cNvSpPr>
            <a:spLocks noGrp="1"/>
          </p:cNvSpPr>
          <p:nvPr>
            <p:ph type="body" sz="quarter" idx="10" hasCustomPrompt="1"/>
          </p:nvPr>
        </p:nvSpPr>
        <p:spPr>
          <a:xfrm>
            <a:off x="8064499" y="4412203"/>
            <a:ext cx="3598935" cy="374110"/>
          </a:xfrm>
          <a:prstGeom prst="rect">
            <a:avLst/>
          </a:prstGeom>
        </p:spPr>
        <p:txBody>
          <a:bodyPr anchor="t"/>
          <a:lstStyle>
            <a:lvl1pPr marL="0" indent="0" algn="r">
              <a:spcBef>
                <a:spcPts val="0"/>
              </a:spcBef>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err="1"/>
              <a:t>Nombre</a:t>
            </a:r>
            <a:r>
              <a:rPr lang="en-US" dirty="0"/>
              <a:t> </a:t>
            </a:r>
            <a:r>
              <a:rPr lang="en-US" dirty="0" err="1"/>
              <a:t>Profesor</a:t>
            </a:r>
            <a:r>
              <a:rPr lang="en-US" dirty="0"/>
              <a:t> 2</a:t>
            </a:r>
          </a:p>
        </p:txBody>
      </p:sp>
      <p:sp>
        <p:nvSpPr>
          <p:cNvPr id="19" name="Text Placeholder 16">
            <a:extLst>
              <a:ext uri="{FF2B5EF4-FFF2-40B4-BE49-F238E27FC236}">
                <a16:creationId xmlns:a16="http://schemas.microsoft.com/office/drawing/2014/main" id="{89E84FF2-1C76-E445-AEFC-FAB647D1C0FC}"/>
              </a:ext>
            </a:extLst>
          </p:cNvPr>
          <p:cNvSpPr>
            <a:spLocks noGrp="1"/>
          </p:cNvSpPr>
          <p:nvPr>
            <p:ph type="body" sz="quarter" idx="11" hasCustomPrompt="1"/>
          </p:nvPr>
        </p:nvSpPr>
        <p:spPr>
          <a:xfrm>
            <a:off x="8064499" y="4840691"/>
            <a:ext cx="3598935" cy="282295"/>
          </a:xfrm>
          <a:prstGeom prst="rect">
            <a:avLst/>
          </a:prstGeom>
        </p:spPr>
        <p:txBody>
          <a:bodyPr anchor="t"/>
          <a:lstStyle>
            <a:lvl1pPr marL="0" indent="0" algn="r">
              <a:spcBef>
                <a:spcPts val="0"/>
              </a:spcBef>
              <a:buNone/>
              <a:defRPr sz="1600">
                <a:solidFill>
                  <a:srgbClr val="0070C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e-mail</a:t>
            </a:r>
          </a:p>
        </p:txBody>
      </p:sp>
      <p:sp>
        <p:nvSpPr>
          <p:cNvPr id="8" name="Text Placeholder 16">
            <a:extLst>
              <a:ext uri="{FF2B5EF4-FFF2-40B4-BE49-F238E27FC236}">
                <a16:creationId xmlns:a16="http://schemas.microsoft.com/office/drawing/2014/main" id="{3CFFA6BC-13D3-9144-8BC5-135F8C7483F1}"/>
              </a:ext>
            </a:extLst>
          </p:cNvPr>
          <p:cNvSpPr>
            <a:spLocks noGrp="1"/>
          </p:cNvSpPr>
          <p:nvPr>
            <p:ph type="body" sz="quarter" idx="12" hasCustomPrompt="1"/>
          </p:nvPr>
        </p:nvSpPr>
        <p:spPr>
          <a:xfrm>
            <a:off x="8064499" y="5177539"/>
            <a:ext cx="3598935" cy="282295"/>
          </a:xfrm>
          <a:prstGeom prst="rect">
            <a:avLst/>
          </a:prstGeom>
        </p:spPr>
        <p:txBody>
          <a:bodyPr anchor="t"/>
          <a:lstStyle>
            <a:lvl1pPr marL="0" indent="0" algn="r">
              <a:spcBef>
                <a:spcPts val="0"/>
              </a:spcBef>
              <a:buNone/>
              <a:defRPr sz="1600">
                <a:solidFill>
                  <a:srgbClr val="0070C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Twitter / Instagram / LinkedIn</a:t>
            </a:r>
          </a:p>
        </p:txBody>
      </p:sp>
      <p:pic>
        <p:nvPicPr>
          <p:cNvPr id="9" name="Picture 8">
            <a:extLst>
              <a:ext uri="{FF2B5EF4-FFF2-40B4-BE49-F238E27FC236}">
                <a16:creationId xmlns:a16="http://schemas.microsoft.com/office/drawing/2014/main" id="{9DF26F4F-6206-8945-8CEF-D474E428BC21}"/>
              </a:ext>
            </a:extLst>
          </p:cNvPr>
          <p:cNvPicPr>
            <a:picLocks noChangeAspect="1"/>
          </p:cNvPicPr>
          <p:nvPr userDrawn="1"/>
        </p:nvPicPr>
        <p:blipFill>
          <a:blip r:embed="rId2"/>
          <a:stretch>
            <a:fillRect/>
          </a:stretch>
        </p:blipFill>
        <p:spPr>
          <a:xfrm>
            <a:off x="10444235" y="149224"/>
            <a:ext cx="1493520" cy="607765"/>
          </a:xfrm>
          <a:prstGeom prst="rect">
            <a:avLst/>
          </a:prstGeom>
        </p:spPr>
      </p:pic>
      <p:pic>
        <p:nvPicPr>
          <p:cNvPr id="10" name="Picture 2" descr="https://lh6.googleusercontent.com/ZLGXLiyYQBDC3pNpzHlajnnY_WFW4j1mFpcX-qbvfs-xIsFhx2UUvf9cSRhJuQ-mGmXch_v7iOKH5eOYv2CunZheDTkcgPle13S0W0a56GxS1VAULDj-2kKjIumYR8nb6RJ32us8">
            <a:extLst>
              <a:ext uri="{FF2B5EF4-FFF2-40B4-BE49-F238E27FC236}">
                <a16:creationId xmlns:a16="http://schemas.microsoft.com/office/drawing/2014/main" id="{E07D9194-18D1-3F46-AD8D-78B13508536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5177" y="5373586"/>
            <a:ext cx="2606224" cy="1484415"/>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6">
            <a:extLst>
              <a:ext uri="{FF2B5EF4-FFF2-40B4-BE49-F238E27FC236}">
                <a16:creationId xmlns:a16="http://schemas.microsoft.com/office/drawing/2014/main" id="{B0F403C9-3321-264F-9FC7-14086E44593C}"/>
              </a:ext>
            </a:extLst>
          </p:cNvPr>
          <p:cNvSpPr>
            <a:spLocks noGrp="1"/>
          </p:cNvSpPr>
          <p:nvPr>
            <p:ph type="body" sz="quarter" idx="13" hasCustomPrompt="1"/>
          </p:nvPr>
        </p:nvSpPr>
        <p:spPr>
          <a:xfrm>
            <a:off x="4402065" y="4412203"/>
            <a:ext cx="3598935" cy="374110"/>
          </a:xfrm>
          <a:prstGeom prst="rect">
            <a:avLst/>
          </a:prstGeom>
        </p:spPr>
        <p:txBody>
          <a:bodyPr anchor="t"/>
          <a:lstStyle>
            <a:lvl1pPr marL="0" indent="0" algn="r">
              <a:spcBef>
                <a:spcPts val="0"/>
              </a:spcBef>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err="1"/>
              <a:t>Nombre</a:t>
            </a:r>
            <a:r>
              <a:rPr lang="en-US" dirty="0"/>
              <a:t> </a:t>
            </a:r>
            <a:r>
              <a:rPr lang="en-US" dirty="0" err="1"/>
              <a:t>Profesor</a:t>
            </a:r>
            <a:r>
              <a:rPr lang="en-US" dirty="0"/>
              <a:t> 1</a:t>
            </a:r>
          </a:p>
        </p:txBody>
      </p:sp>
      <p:sp>
        <p:nvSpPr>
          <p:cNvPr id="12" name="Text Placeholder 16">
            <a:extLst>
              <a:ext uri="{FF2B5EF4-FFF2-40B4-BE49-F238E27FC236}">
                <a16:creationId xmlns:a16="http://schemas.microsoft.com/office/drawing/2014/main" id="{77588184-A05E-0B4F-86B4-9100DFEE70E3}"/>
              </a:ext>
            </a:extLst>
          </p:cNvPr>
          <p:cNvSpPr>
            <a:spLocks noGrp="1"/>
          </p:cNvSpPr>
          <p:nvPr>
            <p:ph type="body" sz="quarter" idx="14" hasCustomPrompt="1"/>
          </p:nvPr>
        </p:nvSpPr>
        <p:spPr>
          <a:xfrm>
            <a:off x="4402065" y="4840691"/>
            <a:ext cx="3598935" cy="282295"/>
          </a:xfrm>
          <a:prstGeom prst="rect">
            <a:avLst/>
          </a:prstGeom>
        </p:spPr>
        <p:txBody>
          <a:bodyPr anchor="t"/>
          <a:lstStyle>
            <a:lvl1pPr marL="0" indent="0" algn="r">
              <a:spcBef>
                <a:spcPts val="0"/>
              </a:spcBef>
              <a:buNone/>
              <a:defRPr sz="1600">
                <a:solidFill>
                  <a:srgbClr val="0070C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e-mail</a:t>
            </a:r>
          </a:p>
        </p:txBody>
      </p:sp>
      <p:sp>
        <p:nvSpPr>
          <p:cNvPr id="13" name="Text Placeholder 16">
            <a:extLst>
              <a:ext uri="{FF2B5EF4-FFF2-40B4-BE49-F238E27FC236}">
                <a16:creationId xmlns:a16="http://schemas.microsoft.com/office/drawing/2014/main" id="{51771A43-AD57-B041-8D6B-8DAA65244E19}"/>
              </a:ext>
            </a:extLst>
          </p:cNvPr>
          <p:cNvSpPr>
            <a:spLocks noGrp="1"/>
          </p:cNvSpPr>
          <p:nvPr>
            <p:ph type="body" sz="quarter" idx="15" hasCustomPrompt="1"/>
          </p:nvPr>
        </p:nvSpPr>
        <p:spPr>
          <a:xfrm>
            <a:off x="4402065" y="5177539"/>
            <a:ext cx="3598935" cy="282295"/>
          </a:xfrm>
          <a:prstGeom prst="rect">
            <a:avLst/>
          </a:prstGeom>
        </p:spPr>
        <p:txBody>
          <a:bodyPr anchor="t"/>
          <a:lstStyle>
            <a:lvl1pPr marL="0" indent="0" algn="r">
              <a:spcBef>
                <a:spcPts val="0"/>
              </a:spcBef>
              <a:buNone/>
              <a:defRPr sz="1600">
                <a:solidFill>
                  <a:srgbClr val="0070C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Twitter / Instagram / LinkedIn</a:t>
            </a:r>
          </a:p>
        </p:txBody>
      </p:sp>
    </p:spTree>
    <p:extLst>
      <p:ext uri="{BB962C8B-B14F-4D97-AF65-F5344CB8AC3E}">
        <p14:creationId xmlns:p14="http://schemas.microsoft.com/office/powerpoint/2010/main" val="4169069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un contenedor CON bullets Greca">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A5A216-2E4C-E74C-B515-ED3FDB5F0A3F}"/>
              </a:ext>
            </a:extLst>
          </p:cNvPr>
          <p:cNvSpPr>
            <a:spLocks noGrp="1"/>
          </p:cNvSpPr>
          <p:nvPr>
            <p:ph type="title" hasCustomPrompt="1"/>
          </p:nvPr>
        </p:nvSpPr>
        <p:spPr>
          <a:xfrm>
            <a:off x="838200" y="345124"/>
            <a:ext cx="10515600" cy="621528"/>
          </a:xfrm>
          <a:prstGeom prst="rect">
            <a:avLst/>
          </a:prstGeom>
        </p:spPr>
        <p:txBody>
          <a:bodyPr>
            <a:noAutofit/>
          </a:bodyPr>
          <a:lstStyle>
            <a:lvl1pPr>
              <a:defRPr sz="3600" b="1"/>
            </a:lvl1pPr>
          </a:lstStyle>
          <a:p>
            <a:r>
              <a:rPr lang="en-US" dirty="0"/>
              <a:t>Título en una </a:t>
            </a:r>
            <a:r>
              <a:rPr lang="en-US" dirty="0" err="1"/>
              <a:t>línea</a:t>
            </a:r>
            <a:r>
              <a:rPr lang="en-US" dirty="0"/>
              <a:t> (</a:t>
            </a:r>
            <a:r>
              <a:rPr lang="en-US" dirty="0" err="1"/>
              <a:t>Calibrí</a:t>
            </a:r>
            <a:r>
              <a:rPr lang="en-US" dirty="0"/>
              <a:t> Light - Headings 36)</a:t>
            </a:r>
          </a:p>
        </p:txBody>
      </p:sp>
      <p:sp>
        <p:nvSpPr>
          <p:cNvPr id="5" name="Google Shape;22;p3">
            <a:extLst>
              <a:ext uri="{FF2B5EF4-FFF2-40B4-BE49-F238E27FC236}">
                <a16:creationId xmlns:a16="http://schemas.microsoft.com/office/drawing/2014/main" id="{77E12CF4-46D4-3246-B576-B3C6C1739F5C}"/>
              </a:ext>
            </a:extLst>
          </p:cNvPr>
          <p:cNvSpPr txBox="1">
            <a:spLocks noGrp="1"/>
          </p:cNvSpPr>
          <p:nvPr>
            <p:ph type="subTitle" idx="10" hasCustomPrompt="1"/>
          </p:nvPr>
        </p:nvSpPr>
        <p:spPr>
          <a:xfrm>
            <a:off x="838200" y="1005842"/>
            <a:ext cx="10515600" cy="261256"/>
          </a:xfrm>
          <a:prstGeom prst="rect">
            <a:avLst/>
          </a:prstGeom>
          <a:noFill/>
          <a:ln>
            <a:noFill/>
          </a:ln>
        </p:spPr>
        <p:txBody>
          <a:bodyPr spcFirstLastPara="1" wrap="square" lIns="91425" tIns="0" rIns="91425" bIns="0" anchor="ctr" anchorCtr="0">
            <a:noAutofit/>
          </a:bodyPr>
          <a:lstStyle>
            <a:lvl1pPr marL="228600" marR="0" lvl="0" indent="-228600" algn="l" defTabSz="914400" rtl="0" eaLnBrk="1" fontAlgn="auto" latinLnBrk="0" hangingPunct="1">
              <a:lnSpc>
                <a:spcPct val="100000"/>
              </a:lnSpc>
              <a:spcBef>
                <a:spcPts val="0"/>
              </a:spcBef>
              <a:spcAft>
                <a:spcPts val="0"/>
              </a:spcAft>
              <a:buClr>
                <a:srgbClr val="3F3F3F"/>
              </a:buClr>
              <a:buSzPts val="1280"/>
              <a:buFont typeface="Calibri"/>
              <a:buNone/>
              <a:tabLst/>
              <a:defRPr sz="1800">
                <a:solidFill>
                  <a:srgbClr val="3F3F3F"/>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marL="228600" marR="0" lvl="0" indent="-228600" algn="l" defTabSz="914400" rtl="0" eaLnBrk="1" fontAlgn="auto" latinLnBrk="0" hangingPunct="1">
              <a:lnSpc>
                <a:spcPct val="100000"/>
              </a:lnSpc>
              <a:spcBef>
                <a:spcPts val="0"/>
              </a:spcBef>
              <a:spcAft>
                <a:spcPts val="0"/>
              </a:spcAft>
              <a:buClr>
                <a:srgbClr val="3F3F3F"/>
              </a:buClr>
              <a:buSzPts val="1280"/>
              <a:buFont typeface="Calibri"/>
              <a:buNone/>
              <a:tabLst/>
              <a:defRPr/>
            </a:pPr>
            <a:r>
              <a:rPr lang="es-ES" dirty="0" err="1"/>
              <a:t>Click</a:t>
            </a:r>
            <a:r>
              <a:rPr lang="es-ES" dirty="0"/>
              <a:t> para añadir subtítulo en una línea (</a:t>
            </a:r>
            <a:r>
              <a:rPr lang="es-ES" dirty="0" err="1"/>
              <a:t>Calibrí</a:t>
            </a:r>
            <a:r>
              <a:rPr lang="es-ES" dirty="0"/>
              <a:t> 18)</a:t>
            </a:r>
          </a:p>
        </p:txBody>
      </p:sp>
      <p:sp>
        <p:nvSpPr>
          <p:cNvPr id="6" name="Content Placeholder 2">
            <a:extLst>
              <a:ext uri="{FF2B5EF4-FFF2-40B4-BE49-F238E27FC236}">
                <a16:creationId xmlns:a16="http://schemas.microsoft.com/office/drawing/2014/main" id="{4B3E94AE-98D0-4049-8A4D-E7D3A5F0951C}"/>
              </a:ext>
            </a:extLst>
          </p:cNvPr>
          <p:cNvSpPr>
            <a:spLocks noGrp="1"/>
          </p:cNvSpPr>
          <p:nvPr>
            <p:ph idx="11" hasCustomPrompt="1"/>
          </p:nvPr>
        </p:nvSpPr>
        <p:spPr>
          <a:xfrm>
            <a:off x="838200" y="6223263"/>
            <a:ext cx="10515600" cy="382214"/>
          </a:xfrm>
          <a:prstGeom prst="rect">
            <a:avLst/>
          </a:prstGeom>
        </p:spPr>
        <p:txBody>
          <a:bodyPr anchor="t"/>
          <a:lstStyle>
            <a:lvl1pPr marL="0" marR="0" indent="0" algn="l" defTabSz="914400" rtl="0" eaLnBrk="1" fontAlgn="auto" latinLnBrk="0" hangingPunct="1">
              <a:lnSpc>
                <a:spcPct val="90000"/>
              </a:lnSpc>
              <a:spcBef>
                <a:spcPts val="0"/>
              </a:spcBef>
              <a:spcAft>
                <a:spcPts val="0"/>
              </a:spcAft>
              <a:buClr>
                <a:srgbClr val="00B0F0"/>
              </a:buClr>
              <a:buSzTx/>
              <a:buFont typeface="Arial" panose="020B0604020202020204" pitchFamily="34" charset="0"/>
              <a:buNone/>
              <a:tabLst/>
              <a:defRPr sz="1200">
                <a:solidFill>
                  <a:schemeClr val="tx1">
                    <a:lumMod val="65000"/>
                    <a:lumOff val="35000"/>
                  </a:schemeClr>
                </a:solidFill>
              </a:defRPr>
            </a:lvl1pPr>
          </a:lstStyle>
          <a:p>
            <a:pPr lvl="0"/>
            <a:r>
              <a:rPr lang="en-US" dirty="0"/>
              <a:t>Fuente:</a:t>
            </a:r>
          </a:p>
          <a:p>
            <a:pPr marL="0" marR="0" lvl="0" indent="0" algn="l" defTabSz="914400" rtl="0" eaLnBrk="1" fontAlgn="auto" latinLnBrk="0" hangingPunct="1">
              <a:lnSpc>
                <a:spcPct val="90000"/>
              </a:lnSpc>
              <a:spcBef>
                <a:spcPts val="0"/>
              </a:spcBef>
              <a:spcAft>
                <a:spcPts val="0"/>
              </a:spcAft>
              <a:buClr>
                <a:srgbClr val="00B0F0"/>
              </a:buClr>
              <a:buSzTx/>
              <a:buFont typeface="Arial" panose="020B0604020202020204" pitchFamily="34" charset="0"/>
              <a:buNone/>
              <a:tabLst/>
              <a:defRPr/>
            </a:pPr>
            <a:r>
              <a:rPr lang="en-US" dirty="0"/>
              <a:t>Lorem ipsum at </a:t>
            </a:r>
            <a:r>
              <a:rPr lang="en-US" dirty="0" err="1"/>
              <a:t>dolomen</a:t>
            </a:r>
            <a:r>
              <a:rPr lang="en-US" dirty="0"/>
              <a:t> (Calibri Body 12)</a:t>
            </a:r>
          </a:p>
          <a:p>
            <a:pPr lvl="0"/>
            <a:endParaRPr lang="en-US" dirty="0"/>
          </a:p>
          <a:p>
            <a:pPr lvl="0"/>
            <a:endParaRPr lang="en-US" dirty="0"/>
          </a:p>
        </p:txBody>
      </p:sp>
    </p:spTree>
    <p:extLst>
      <p:ext uri="{BB962C8B-B14F-4D97-AF65-F5344CB8AC3E}">
        <p14:creationId xmlns:p14="http://schemas.microsoft.com/office/powerpoint/2010/main" val="2119143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Dinámica o sprint">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F53FB506-A610-1F40-A648-464F5C492EB4}"/>
              </a:ext>
            </a:extLst>
          </p:cNvPr>
          <p:cNvSpPr>
            <a:spLocks noGrp="1"/>
          </p:cNvSpPr>
          <p:nvPr>
            <p:ph type="ctrTitle" hasCustomPrompt="1"/>
          </p:nvPr>
        </p:nvSpPr>
        <p:spPr>
          <a:xfrm>
            <a:off x="2452438" y="658912"/>
            <a:ext cx="9225035" cy="1131126"/>
          </a:xfrm>
          <a:prstGeom prst="rect">
            <a:avLst/>
          </a:prstGeom>
        </p:spPr>
        <p:txBody>
          <a:bodyPr anchor="t">
            <a:normAutofit/>
          </a:bodyPr>
          <a:lstStyle>
            <a:lvl1pPr marL="0" marR="0" indent="0" algn="l" defTabSz="914400" rtl="0" eaLnBrk="1" fontAlgn="auto" latinLnBrk="0" hangingPunct="1">
              <a:lnSpc>
                <a:spcPct val="90000"/>
              </a:lnSpc>
              <a:spcBef>
                <a:spcPct val="0"/>
              </a:spcBef>
              <a:spcAft>
                <a:spcPts val="0"/>
              </a:spcAft>
              <a:buClrTx/>
              <a:buSzTx/>
              <a:buFontTx/>
              <a:buNone/>
              <a:tabLst/>
              <a:defRPr lang="en-US" sz="2800" b="1" kern="1200" dirty="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Título de la dinámica o sprint (Calibri Light Headings 28)</a:t>
            </a:r>
            <a:br>
              <a:rPr lang="en-US" dirty="0"/>
            </a:br>
            <a:endParaRPr lang="en-US" dirty="0"/>
          </a:p>
        </p:txBody>
      </p:sp>
      <p:sp>
        <p:nvSpPr>
          <p:cNvPr id="35" name="Subtitle 2">
            <a:extLst>
              <a:ext uri="{FF2B5EF4-FFF2-40B4-BE49-F238E27FC236}">
                <a16:creationId xmlns:a16="http://schemas.microsoft.com/office/drawing/2014/main" id="{9582FACD-B802-BC4C-BCCA-6103EAC9508C}"/>
              </a:ext>
            </a:extLst>
          </p:cNvPr>
          <p:cNvSpPr>
            <a:spLocks noGrp="1"/>
          </p:cNvSpPr>
          <p:nvPr>
            <p:ph type="subTitle" idx="1" hasCustomPrompt="1"/>
          </p:nvPr>
        </p:nvSpPr>
        <p:spPr>
          <a:xfrm>
            <a:off x="2438399" y="1967875"/>
            <a:ext cx="9225035" cy="4305925"/>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Instrucciones de la dinámica o sprint (Calibri - Body 20)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Objetivo</a:t>
            </a:r>
            <a:r>
              <a:rPr lang="en-US" dirty="0"/>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Instrucciones</a:t>
            </a:r>
            <a:r>
              <a:rPr lang="en-US" dirty="0"/>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Resultados</a:t>
            </a:r>
            <a:r>
              <a:rPr lang="en-US" dirty="0"/>
              <a:t> </a:t>
            </a:r>
            <a:r>
              <a:rPr lang="en-US" dirty="0" err="1"/>
              <a:t>esperados</a:t>
            </a:r>
            <a:r>
              <a:rPr lang="en-US" dirty="0"/>
              <a:t>:</a:t>
            </a:r>
          </a:p>
          <a:p>
            <a:endParaRPr lang="en-US" dirty="0"/>
          </a:p>
        </p:txBody>
      </p:sp>
      <p:grpSp>
        <p:nvGrpSpPr>
          <p:cNvPr id="2" name="Group 1">
            <a:extLst>
              <a:ext uri="{FF2B5EF4-FFF2-40B4-BE49-F238E27FC236}">
                <a16:creationId xmlns:a16="http://schemas.microsoft.com/office/drawing/2014/main" id="{526ABAD3-DE8C-FB45-8C5F-B52CDBE0DE6A}"/>
              </a:ext>
            </a:extLst>
          </p:cNvPr>
          <p:cNvGrpSpPr/>
          <p:nvPr userDrawn="1"/>
        </p:nvGrpSpPr>
        <p:grpSpPr>
          <a:xfrm>
            <a:off x="-232535" y="166175"/>
            <a:ext cx="1862727" cy="3262825"/>
            <a:chOff x="2485265" y="581759"/>
            <a:chExt cx="1862727" cy="3262825"/>
          </a:xfrm>
        </p:grpSpPr>
        <p:sp>
          <p:nvSpPr>
            <p:cNvPr id="12" name="Triangle 11">
              <a:extLst>
                <a:ext uri="{FF2B5EF4-FFF2-40B4-BE49-F238E27FC236}">
                  <a16:creationId xmlns:a16="http://schemas.microsoft.com/office/drawing/2014/main" id="{1AA1BA26-4BCF-8848-B264-64E71A4518E7}"/>
                </a:ext>
              </a:extLst>
            </p:cNvPr>
            <p:cNvSpPr/>
            <p:nvPr userDrawn="1"/>
          </p:nvSpPr>
          <p:spPr>
            <a:xfrm rot="12600000">
              <a:off x="2485265" y="581759"/>
              <a:ext cx="810774" cy="698943"/>
            </a:xfrm>
            <a:prstGeom prst="triangle">
              <a:avLst/>
            </a:prstGeom>
            <a:solidFill>
              <a:srgbClr val="FAD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3" name="Triangle 12">
              <a:extLst>
                <a:ext uri="{FF2B5EF4-FFF2-40B4-BE49-F238E27FC236}">
                  <a16:creationId xmlns:a16="http://schemas.microsoft.com/office/drawing/2014/main" id="{5CBC9CB3-A0C8-8642-B3F2-E147AC27C904}"/>
                </a:ext>
              </a:extLst>
            </p:cNvPr>
            <p:cNvSpPr/>
            <p:nvPr userDrawn="1"/>
          </p:nvSpPr>
          <p:spPr>
            <a:xfrm rot="12600000">
              <a:off x="3185107" y="989259"/>
              <a:ext cx="810774" cy="698943"/>
            </a:xfrm>
            <a:prstGeom prst="triangle">
              <a:avLst/>
            </a:prstGeom>
            <a:solidFill>
              <a:srgbClr val="FF7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4" name="Triangle 13">
              <a:extLst>
                <a:ext uri="{FF2B5EF4-FFF2-40B4-BE49-F238E27FC236}">
                  <a16:creationId xmlns:a16="http://schemas.microsoft.com/office/drawing/2014/main" id="{9D3F80EE-5E39-A348-8194-E8ED9494F397}"/>
                </a:ext>
              </a:extLst>
            </p:cNvPr>
            <p:cNvSpPr/>
            <p:nvPr userDrawn="1"/>
          </p:nvSpPr>
          <p:spPr>
            <a:xfrm rot="1794778">
              <a:off x="2833478" y="785511"/>
              <a:ext cx="810774" cy="698943"/>
            </a:xfrm>
            <a:prstGeom prst="triangle">
              <a:avLst/>
            </a:prstGeom>
            <a:solidFill>
              <a:srgbClr val="F7A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5" name="Triangle 14">
              <a:extLst>
                <a:ext uri="{FF2B5EF4-FFF2-40B4-BE49-F238E27FC236}">
                  <a16:creationId xmlns:a16="http://schemas.microsoft.com/office/drawing/2014/main" id="{2DEC1EFA-368D-5446-9007-231C2C3DE741}"/>
                </a:ext>
              </a:extLst>
            </p:cNvPr>
            <p:cNvSpPr/>
            <p:nvPr userDrawn="1"/>
          </p:nvSpPr>
          <p:spPr>
            <a:xfrm rot="1794778">
              <a:off x="3536736" y="1193015"/>
              <a:ext cx="810774" cy="698943"/>
            </a:xfrm>
            <a:prstGeom prst="triangle">
              <a:avLst/>
            </a:prstGeom>
            <a:solidFill>
              <a:srgbClr val="FF4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6" name="Triangle 15">
              <a:extLst>
                <a:ext uri="{FF2B5EF4-FFF2-40B4-BE49-F238E27FC236}">
                  <a16:creationId xmlns:a16="http://schemas.microsoft.com/office/drawing/2014/main" id="{AA634918-0738-414A-845D-A91A2395D3BE}"/>
                </a:ext>
              </a:extLst>
            </p:cNvPr>
            <p:cNvSpPr/>
            <p:nvPr userDrawn="1"/>
          </p:nvSpPr>
          <p:spPr>
            <a:xfrm rot="12600000">
              <a:off x="3188198" y="2737033"/>
              <a:ext cx="810774" cy="698943"/>
            </a:xfrm>
            <a:prstGeom prst="triangle">
              <a:avLst/>
            </a:prstGeom>
            <a:solidFill>
              <a:srgbClr val="008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7" name="Triangle 16">
              <a:extLst>
                <a:ext uri="{FF2B5EF4-FFF2-40B4-BE49-F238E27FC236}">
                  <a16:creationId xmlns:a16="http://schemas.microsoft.com/office/drawing/2014/main" id="{54606F2B-0509-C144-8221-9A51D6B321EF}"/>
                </a:ext>
              </a:extLst>
            </p:cNvPr>
            <p:cNvSpPr/>
            <p:nvPr userDrawn="1"/>
          </p:nvSpPr>
          <p:spPr>
            <a:xfrm rot="12600000">
              <a:off x="2485266" y="3145641"/>
              <a:ext cx="810774" cy="698943"/>
            </a:xfrm>
            <a:prstGeom prst="triangle">
              <a:avLst/>
            </a:prstGeom>
            <a:solidFill>
              <a:srgbClr val="008F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8" name="Triangle 17">
              <a:extLst>
                <a:ext uri="{FF2B5EF4-FFF2-40B4-BE49-F238E27FC236}">
                  <a16:creationId xmlns:a16="http://schemas.microsoft.com/office/drawing/2014/main" id="{C774F452-A397-7641-A7CF-20EFE9487EC5}"/>
                </a:ext>
              </a:extLst>
            </p:cNvPr>
            <p:cNvSpPr/>
            <p:nvPr userDrawn="1"/>
          </p:nvSpPr>
          <p:spPr>
            <a:xfrm rot="1794778">
              <a:off x="2834762" y="2539064"/>
              <a:ext cx="810774" cy="698943"/>
            </a:xfrm>
            <a:prstGeom prst="triangle">
              <a:avLst/>
            </a:prstGeom>
            <a:solidFill>
              <a:srgbClr val="03A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9" name="Triangle 18">
              <a:extLst>
                <a:ext uri="{FF2B5EF4-FFF2-40B4-BE49-F238E27FC236}">
                  <a16:creationId xmlns:a16="http://schemas.microsoft.com/office/drawing/2014/main" id="{4FF3DCC4-AA57-3B4F-9E38-A886B9CEE9C8}"/>
                </a:ext>
              </a:extLst>
            </p:cNvPr>
            <p:cNvSpPr/>
            <p:nvPr userDrawn="1"/>
          </p:nvSpPr>
          <p:spPr>
            <a:xfrm rot="1794778">
              <a:off x="3537218" y="2130454"/>
              <a:ext cx="810774" cy="698943"/>
            </a:xfrm>
            <a:prstGeom prst="triangle">
              <a:avLst/>
            </a:prstGeom>
            <a:solidFill>
              <a:srgbClr val="40A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grpSp>
    </p:spTree>
    <p:extLst>
      <p:ext uri="{BB962C8B-B14F-4D97-AF65-F5344CB8AC3E}">
        <p14:creationId xmlns:p14="http://schemas.microsoft.com/office/powerpoint/2010/main" val="1395812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Cier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46C2F8-8DE9-734A-B5BF-FB5AE0FBF392}"/>
              </a:ext>
            </a:extLst>
          </p:cNvPr>
          <p:cNvPicPr>
            <a:picLocks noChangeAspect="1"/>
          </p:cNvPicPr>
          <p:nvPr userDrawn="1"/>
        </p:nvPicPr>
        <p:blipFill>
          <a:blip r:embed="rId2"/>
          <a:stretch>
            <a:fillRect/>
          </a:stretch>
        </p:blipFill>
        <p:spPr>
          <a:xfrm>
            <a:off x="265594" y="-2231"/>
            <a:ext cx="11660813" cy="6858000"/>
          </a:xfrm>
          <a:prstGeom prst="rect">
            <a:avLst/>
          </a:prstGeom>
        </p:spPr>
      </p:pic>
      <p:pic>
        <p:nvPicPr>
          <p:cNvPr id="19" name="Picture 18">
            <a:extLst>
              <a:ext uri="{FF2B5EF4-FFF2-40B4-BE49-F238E27FC236}">
                <a16:creationId xmlns:a16="http://schemas.microsoft.com/office/drawing/2014/main" id="{E9AE157C-E297-F049-9F65-44B1861A6394}"/>
              </a:ext>
            </a:extLst>
          </p:cNvPr>
          <p:cNvPicPr>
            <a:picLocks noChangeAspect="1"/>
          </p:cNvPicPr>
          <p:nvPr userDrawn="1"/>
        </p:nvPicPr>
        <p:blipFill>
          <a:blip r:embed="rId3"/>
          <a:stretch>
            <a:fillRect/>
          </a:stretch>
        </p:blipFill>
        <p:spPr>
          <a:xfrm>
            <a:off x="2928785" y="4411606"/>
            <a:ext cx="2043857" cy="831716"/>
          </a:xfrm>
          <a:prstGeom prst="rect">
            <a:avLst/>
          </a:prstGeom>
        </p:spPr>
      </p:pic>
      <p:pic>
        <p:nvPicPr>
          <p:cNvPr id="20" name="Picture 2" descr="https://lh6.googleusercontent.com/ZLGXLiyYQBDC3pNpzHlajnnY_WFW4j1mFpcX-qbvfs-xIsFhx2UUvf9cSRhJuQ-mGmXch_v7iOKH5eOYv2CunZheDTkcgPle13S0W0a56GxS1VAULDj-2kKjIumYR8nb6RJ32us8">
            <a:extLst>
              <a:ext uri="{FF2B5EF4-FFF2-40B4-BE49-F238E27FC236}">
                <a16:creationId xmlns:a16="http://schemas.microsoft.com/office/drawing/2014/main" id="{E063C76F-AF6C-A642-A4AF-6962FD1A1604}"/>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14821" b="31638"/>
          <a:stretch/>
        </p:blipFill>
        <p:spPr bwMode="auto">
          <a:xfrm>
            <a:off x="5557533" y="4439638"/>
            <a:ext cx="2635516" cy="803684"/>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1">
            <a:extLst>
              <a:ext uri="{FF2B5EF4-FFF2-40B4-BE49-F238E27FC236}">
                <a16:creationId xmlns:a16="http://schemas.microsoft.com/office/drawing/2014/main" id="{C9A69EBE-EB5E-7343-8BBA-6A30EC3F544D}"/>
              </a:ext>
            </a:extLst>
          </p:cNvPr>
          <p:cNvSpPr txBox="1">
            <a:spLocks/>
          </p:cNvSpPr>
          <p:nvPr userDrawn="1"/>
        </p:nvSpPr>
        <p:spPr>
          <a:xfrm>
            <a:off x="2624554" y="2663563"/>
            <a:ext cx="5846081" cy="11654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lang="en-US" sz="1600" b="0" i="0" kern="1200">
                <a:solidFill>
                  <a:schemeClr val="tx1"/>
                </a:solidFill>
                <a:effectLst/>
                <a:latin typeface="+mj-lt"/>
                <a:ea typeface="+mj-ea"/>
                <a:cs typeface="+mj-cs"/>
              </a:defRPr>
            </a:lvl1pPr>
          </a:lstStyle>
          <a:p>
            <a:r>
              <a:rPr lang="en-US" sz="6000" b="1" dirty="0"/>
              <a:t>Muchas gracias</a:t>
            </a:r>
          </a:p>
        </p:txBody>
      </p:sp>
      <p:sp>
        <p:nvSpPr>
          <p:cNvPr id="25" name="Title 1">
            <a:extLst>
              <a:ext uri="{FF2B5EF4-FFF2-40B4-BE49-F238E27FC236}">
                <a16:creationId xmlns:a16="http://schemas.microsoft.com/office/drawing/2014/main" id="{D17DD490-99D8-3146-A681-AB0DF499E70A}"/>
              </a:ext>
            </a:extLst>
          </p:cNvPr>
          <p:cNvSpPr txBox="1">
            <a:spLocks/>
          </p:cNvSpPr>
          <p:nvPr userDrawn="1"/>
        </p:nvSpPr>
        <p:spPr>
          <a:xfrm>
            <a:off x="2624553" y="3683146"/>
            <a:ext cx="5846081" cy="229186"/>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lang="en-US" sz="1600" b="0" i="0" kern="1200">
                <a:solidFill>
                  <a:schemeClr val="tx1"/>
                </a:solidFill>
                <a:effectLst/>
                <a:latin typeface="+mj-lt"/>
                <a:ea typeface="+mj-ea"/>
                <a:cs typeface="+mj-cs"/>
              </a:defRPr>
            </a:lvl1pPr>
          </a:lstStyle>
          <a:p>
            <a:br>
              <a:rPr lang="en-US" sz="600" dirty="0"/>
            </a:br>
            <a:r>
              <a:rPr lang="en-US" sz="600" b="0" i="0">
                <a:solidFill>
                  <a:srgbClr val="444444"/>
                </a:solidFill>
                <a:effectLst/>
                <a:latin typeface="HelveticaNeue" panose="02000503000000020004" pitchFamily="2" charset="0"/>
              </a:rPr>
              <a:t>01001101 01110101 01100011 01101000 01100001 01110011 00100000 01100111 01110010 01100001 01100011 01101001 01100001 01110011</a:t>
            </a:r>
            <a:endParaRPr lang="en-US" sz="600" b="1" dirty="0"/>
          </a:p>
        </p:txBody>
      </p:sp>
      <p:grpSp>
        <p:nvGrpSpPr>
          <p:cNvPr id="2" name="Group 1">
            <a:extLst>
              <a:ext uri="{FF2B5EF4-FFF2-40B4-BE49-F238E27FC236}">
                <a16:creationId xmlns:a16="http://schemas.microsoft.com/office/drawing/2014/main" id="{4C0A4174-F5EA-F04D-936E-20EF7C3850CF}"/>
              </a:ext>
            </a:extLst>
          </p:cNvPr>
          <p:cNvGrpSpPr/>
          <p:nvPr userDrawn="1"/>
        </p:nvGrpSpPr>
        <p:grpSpPr>
          <a:xfrm>
            <a:off x="-12700" y="-2229"/>
            <a:ext cx="2450686" cy="6860233"/>
            <a:chOff x="-12700" y="-2229"/>
            <a:chExt cx="2450686" cy="6860233"/>
          </a:xfrm>
        </p:grpSpPr>
        <p:sp>
          <p:nvSpPr>
            <p:cNvPr id="21" name="Triangle 20">
              <a:extLst>
                <a:ext uri="{FF2B5EF4-FFF2-40B4-BE49-F238E27FC236}">
                  <a16:creationId xmlns:a16="http://schemas.microsoft.com/office/drawing/2014/main" id="{194091D0-03E7-A84A-83E6-2BFE9C55302B}"/>
                </a:ext>
              </a:extLst>
            </p:cNvPr>
            <p:cNvSpPr/>
            <p:nvPr userDrawn="1"/>
          </p:nvSpPr>
          <p:spPr>
            <a:xfrm>
              <a:off x="-270" y="5986919"/>
              <a:ext cx="1742170" cy="87108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22" name="Triangle 21">
              <a:extLst>
                <a:ext uri="{FF2B5EF4-FFF2-40B4-BE49-F238E27FC236}">
                  <a16:creationId xmlns:a16="http://schemas.microsoft.com/office/drawing/2014/main" id="{CE1DC128-5F83-9646-B0C3-3FE56F113D53}"/>
                </a:ext>
              </a:extLst>
            </p:cNvPr>
            <p:cNvSpPr/>
            <p:nvPr userDrawn="1"/>
          </p:nvSpPr>
          <p:spPr>
            <a:xfrm rot="5400000">
              <a:off x="-409146" y="403358"/>
              <a:ext cx="1616927" cy="805754"/>
            </a:xfrm>
            <a:prstGeom prst="triangle">
              <a:avLst/>
            </a:prstGeom>
            <a:solidFill>
              <a:srgbClr val="F05C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sp>
          <p:nvSpPr>
            <p:cNvPr id="23" name="Rectangle 22">
              <a:extLst>
                <a:ext uri="{FF2B5EF4-FFF2-40B4-BE49-F238E27FC236}">
                  <a16:creationId xmlns:a16="http://schemas.microsoft.com/office/drawing/2014/main" id="{85CF54DB-17E9-714F-A445-190A56BF22D9}"/>
                </a:ext>
              </a:extLst>
            </p:cNvPr>
            <p:cNvSpPr/>
            <p:nvPr userDrawn="1"/>
          </p:nvSpPr>
          <p:spPr>
            <a:xfrm rot="2700000">
              <a:off x="255135" y="1128813"/>
              <a:ext cx="1231900" cy="1231900"/>
            </a:xfrm>
            <a:prstGeom prst="rect">
              <a:avLst/>
            </a:prstGeom>
            <a:solidFill>
              <a:srgbClr val="374E6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sp>
          <p:nvSpPr>
            <p:cNvPr id="26" name="Triangle 25">
              <a:extLst>
                <a:ext uri="{FF2B5EF4-FFF2-40B4-BE49-F238E27FC236}">
                  <a16:creationId xmlns:a16="http://schemas.microsoft.com/office/drawing/2014/main" id="{FBA2E1C0-F52F-DE47-8770-45BA764AB2D7}"/>
                </a:ext>
              </a:extLst>
            </p:cNvPr>
            <p:cNvSpPr/>
            <p:nvPr userDrawn="1"/>
          </p:nvSpPr>
          <p:spPr>
            <a:xfrm rot="5400000">
              <a:off x="-418287" y="5523999"/>
              <a:ext cx="1616927" cy="805754"/>
            </a:xfrm>
            <a:prstGeom prst="triangle">
              <a:avLst/>
            </a:prstGeom>
            <a:solidFill>
              <a:srgbClr val="F05C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sp>
          <p:nvSpPr>
            <p:cNvPr id="27" name="Rectangle 26">
              <a:extLst>
                <a:ext uri="{FF2B5EF4-FFF2-40B4-BE49-F238E27FC236}">
                  <a16:creationId xmlns:a16="http://schemas.microsoft.com/office/drawing/2014/main" id="{7183B2E9-53EF-2E44-B2EE-D505E9FCBD29}"/>
                </a:ext>
              </a:extLst>
            </p:cNvPr>
            <p:cNvSpPr/>
            <p:nvPr userDrawn="1"/>
          </p:nvSpPr>
          <p:spPr>
            <a:xfrm rot="2700000">
              <a:off x="254864" y="4372397"/>
              <a:ext cx="1231900" cy="1231900"/>
            </a:xfrm>
            <a:prstGeom prst="rect">
              <a:avLst/>
            </a:prstGeom>
            <a:solidFill>
              <a:srgbClr val="FAD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sp>
          <p:nvSpPr>
            <p:cNvPr id="28" name="Rectangle 27">
              <a:extLst>
                <a:ext uri="{FF2B5EF4-FFF2-40B4-BE49-F238E27FC236}">
                  <a16:creationId xmlns:a16="http://schemas.microsoft.com/office/drawing/2014/main" id="{48571C50-4BC1-4C4E-8423-E5FE66F193F6}"/>
                </a:ext>
              </a:extLst>
            </p:cNvPr>
            <p:cNvSpPr/>
            <p:nvPr userDrawn="1"/>
          </p:nvSpPr>
          <p:spPr>
            <a:xfrm rot="2700000">
              <a:off x="1206086" y="5311919"/>
              <a:ext cx="1231900" cy="1231900"/>
            </a:xfrm>
            <a:prstGeom prst="rect">
              <a:avLst/>
            </a:prstGeom>
            <a:solidFill>
              <a:srgbClr val="40A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grpSp>
    </p:spTree>
    <p:extLst>
      <p:ext uri="{BB962C8B-B14F-4D97-AF65-F5344CB8AC3E}">
        <p14:creationId xmlns:p14="http://schemas.microsoft.com/office/powerpoint/2010/main" val="1554352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un contenedor SIN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1" y="1825625"/>
            <a:ext cx="10515600" cy="4351338"/>
          </a:xfrm>
          <a:prstGeom prst="rect">
            <a:avLst/>
          </a:prstGeom>
        </p:spPr>
        <p:txBody>
          <a:bodyPr/>
          <a:lstStyle>
            <a:lvl1pPr marL="0" indent="0">
              <a:buNone/>
              <a:defRPr/>
            </a:lvl1pPr>
            <a:lvl2pPr marL="457200" indent="0">
              <a:buNone/>
              <a:defRPr/>
            </a:lvl2pPr>
          </a:lstStyle>
          <a:p>
            <a:pPr lvl="0"/>
            <a:r>
              <a:rPr lang="en-US" dirty="0"/>
              <a:t>Click to edit Master text styles</a:t>
            </a:r>
          </a:p>
        </p:txBody>
      </p:sp>
      <p:sp>
        <p:nvSpPr>
          <p:cNvPr id="4" name="Title 1">
            <a:extLst>
              <a:ext uri="{FF2B5EF4-FFF2-40B4-BE49-F238E27FC236}">
                <a16:creationId xmlns:a16="http://schemas.microsoft.com/office/drawing/2014/main" id="{C4A5A216-2E4C-E74C-B515-ED3FDB5F0A3F}"/>
              </a:ext>
            </a:extLst>
          </p:cNvPr>
          <p:cNvSpPr>
            <a:spLocks noGrp="1"/>
          </p:cNvSpPr>
          <p:nvPr>
            <p:ph type="title" hasCustomPrompt="1"/>
          </p:nvPr>
        </p:nvSpPr>
        <p:spPr>
          <a:xfrm>
            <a:off x="838200" y="345124"/>
            <a:ext cx="10515600" cy="621528"/>
          </a:xfrm>
          <a:prstGeom prst="rect">
            <a:avLst/>
          </a:prstGeom>
        </p:spPr>
        <p:txBody>
          <a:bodyPr>
            <a:noAutofit/>
          </a:bodyPr>
          <a:lstStyle>
            <a:lvl1pPr>
              <a:defRPr sz="3600" b="1"/>
            </a:lvl1pPr>
          </a:lstStyle>
          <a:p>
            <a:r>
              <a:rPr lang="en-US" dirty="0"/>
              <a:t>Título en una línea</a:t>
            </a:r>
          </a:p>
        </p:txBody>
      </p:sp>
      <p:sp>
        <p:nvSpPr>
          <p:cNvPr id="5" name="Google Shape;22;p3">
            <a:extLst>
              <a:ext uri="{FF2B5EF4-FFF2-40B4-BE49-F238E27FC236}">
                <a16:creationId xmlns:a16="http://schemas.microsoft.com/office/drawing/2014/main" id="{77E12CF4-46D4-3246-B576-B3C6C1739F5C}"/>
              </a:ext>
            </a:extLst>
          </p:cNvPr>
          <p:cNvSpPr txBox="1">
            <a:spLocks noGrp="1"/>
          </p:cNvSpPr>
          <p:nvPr>
            <p:ph type="subTitle" idx="10" hasCustomPrompt="1"/>
          </p:nvPr>
        </p:nvSpPr>
        <p:spPr>
          <a:xfrm>
            <a:off x="838200" y="1005842"/>
            <a:ext cx="10515600" cy="261256"/>
          </a:xfrm>
          <a:prstGeom prst="rect">
            <a:avLst/>
          </a:prstGeom>
          <a:noFill/>
          <a:ln>
            <a:noFill/>
          </a:ln>
        </p:spPr>
        <p:txBody>
          <a:bodyPr spcFirstLastPara="1" wrap="square" lIns="91425" tIns="0" rIns="91425" bIns="0" anchor="ctr" anchorCtr="0">
            <a:noAutofit/>
          </a:bodyPr>
          <a:lstStyle>
            <a:lvl1pPr marL="228600" marR="0" lvl="0" indent="-228600" algn="l" defTabSz="914400" rtl="0" eaLnBrk="1" fontAlgn="auto" latinLnBrk="0" hangingPunct="1">
              <a:lnSpc>
                <a:spcPct val="100000"/>
              </a:lnSpc>
              <a:spcBef>
                <a:spcPts val="0"/>
              </a:spcBef>
              <a:spcAft>
                <a:spcPts val="0"/>
              </a:spcAft>
              <a:buClr>
                <a:srgbClr val="3F3F3F"/>
              </a:buClr>
              <a:buSzPts val="1280"/>
              <a:buFont typeface="Calibri"/>
              <a:buNone/>
              <a:tabLst/>
              <a:defRPr sz="1800">
                <a:solidFill>
                  <a:srgbClr val="3F3F3F"/>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marL="228600" marR="0" lvl="0" indent="-228600" algn="l" defTabSz="914400" rtl="0" eaLnBrk="1" fontAlgn="auto" latinLnBrk="0" hangingPunct="1">
              <a:lnSpc>
                <a:spcPct val="100000"/>
              </a:lnSpc>
              <a:spcBef>
                <a:spcPts val="0"/>
              </a:spcBef>
              <a:spcAft>
                <a:spcPts val="0"/>
              </a:spcAft>
              <a:buClr>
                <a:srgbClr val="3F3F3F"/>
              </a:buClr>
              <a:buSzPts val="1280"/>
              <a:buFont typeface="Calibri"/>
              <a:buNone/>
              <a:tabLst/>
              <a:defRPr/>
            </a:pPr>
            <a:r>
              <a:rPr lang="es-ES"/>
              <a:t>Click para añadir subtítulo en una línea</a:t>
            </a:r>
          </a:p>
        </p:txBody>
      </p:sp>
      <p:sp>
        <p:nvSpPr>
          <p:cNvPr id="6" name="Content Placeholder 2">
            <a:extLst>
              <a:ext uri="{FF2B5EF4-FFF2-40B4-BE49-F238E27FC236}">
                <a16:creationId xmlns:a16="http://schemas.microsoft.com/office/drawing/2014/main" id="{0D7554AD-1FF2-A54F-83D6-FF272FC46884}"/>
              </a:ext>
            </a:extLst>
          </p:cNvPr>
          <p:cNvSpPr>
            <a:spLocks noGrp="1"/>
          </p:cNvSpPr>
          <p:nvPr>
            <p:ph idx="11" hasCustomPrompt="1"/>
          </p:nvPr>
        </p:nvSpPr>
        <p:spPr>
          <a:xfrm>
            <a:off x="838200" y="6223263"/>
            <a:ext cx="10515600" cy="382214"/>
          </a:xfrm>
          <a:prstGeom prst="rect">
            <a:avLst/>
          </a:prstGeom>
        </p:spPr>
        <p:txBody>
          <a:bodyPr anchor="t"/>
          <a:lstStyle>
            <a:lvl1pPr marL="0" indent="0">
              <a:lnSpc>
                <a:spcPct val="90000"/>
              </a:lnSpc>
              <a:spcBef>
                <a:spcPts val="0"/>
              </a:spcBef>
              <a:buClr>
                <a:srgbClr val="00B0F0"/>
              </a:buClr>
              <a:buNone/>
              <a:defRPr sz="1200">
                <a:solidFill>
                  <a:schemeClr val="tx1">
                    <a:lumMod val="65000"/>
                    <a:lumOff val="35000"/>
                  </a:schemeClr>
                </a:solidFill>
              </a:defRPr>
            </a:lvl1pPr>
          </a:lstStyle>
          <a:p>
            <a:pPr lvl="0"/>
            <a:r>
              <a:rPr lang="en-US" dirty="0"/>
              <a:t>Fuente:</a:t>
            </a:r>
          </a:p>
          <a:p>
            <a:pPr lvl="0"/>
            <a:r>
              <a:rPr lang="en-US" dirty="0"/>
              <a:t>Lorem ipsum at dolomen</a:t>
            </a:r>
          </a:p>
          <a:p>
            <a:pPr lvl="0"/>
            <a:endParaRPr lang="en-US" dirty="0"/>
          </a:p>
        </p:txBody>
      </p:sp>
    </p:spTree>
    <p:extLst>
      <p:ext uri="{BB962C8B-B14F-4D97-AF65-F5344CB8AC3E}">
        <p14:creationId xmlns:p14="http://schemas.microsoft.com/office/powerpoint/2010/main" val="2548592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bliografía y lecturas complementaria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825625"/>
            <a:ext cx="10515600" cy="4351338"/>
          </a:xfrm>
          <a:prstGeom prst="rect">
            <a:avLst/>
          </a:prstGeom>
        </p:spPr>
        <p:txBody>
          <a:bodyPr/>
          <a:lstStyle>
            <a:lvl1pPr>
              <a:buClr>
                <a:srgbClr val="00B0F0"/>
              </a:buClr>
              <a:defRPr sz="2000"/>
            </a:lvl1pPr>
          </a:lstStyle>
          <a:p>
            <a:pPr lvl="0"/>
            <a:r>
              <a:rPr lang="en-US" dirty="0" err="1"/>
              <a:t>Biblio</a:t>
            </a:r>
            <a:r>
              <a:rPr lang="en-US" dirty="0"/>
              <a:t> 1 (Calibri Body 20)</a:t>
            </a:r>
          </a:p>
          <a:p>
            <a:pPr lvl="0"/>
            <a:r>
              <a:rPr lang="en-US" dirty="0"/>
              <a:t>Biblio 2</a:t>
            </a:r>
          </a:p>
          <a:p>
            <a:pPr lvl="0"/>
            <a:endParaRPr lang="en-US" dirty="0"/>
          </a:p>
        </p:txBody>
      </p:sp>
      <p:sp>
        <p:nvSpPr>
          <p:cNvPr id="7" name="Title 1">
            <a:extLst>
              <a:ext uri="{FF2B5EF4-FFF2-40B4-BE49-F238E27FC236}">
                <a16:creationId xmlns:a16="http://schemas.microsoft.com/office/drawing/2014/main" id="{0723F675-34FE-0642-B747-6BB2FC82BB8B}"/>
              </a:ext>
            </a:extLst>
          </p:cNvPr>
          <p:cNvSpPr txBox="1">
            <a:spLocks/>
          </p:cNvSpPr>
          <p:nvPr userDrawn="1"/>
        </p:nvSpPr>
        <p:spPr>
          <a:xfrm>
            <a:off x="838200" y="347971"/>
            <a:ext cx="10515600" cy="621528"/>
          </a:xfrm>
          <a:prstGeom prst="rect">
            <a:avLst/>
          </a:prstGeom>
        </p:spPr>
        <p:txBody>
          <a:bodyPr>
            <a:noAutofit/>
          </a:bodyPr>
          <a:lstStyle>
            <a:lvl1pPr algn="r"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3600" dirty="0"/>
              <a:t>Bibliografía y lecturas complementarias</a:t>
            </a:r>
          </a:p>
        </p:txBody>
      </p:sp>
    </p:spTree>
    <p:extLst>
      <p:ext uri="{BB962C8B-B14F-4D97-AF65-F5344CB8AC3E}">
        <p14:creationId xmlns:p14="http://schemas.microsoft.com/office/powerpoint/2010/main" val="1638965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C808CC-E3D2-9F40-B8A9-376F3E766D2A}"/>
              </a:ext>
            </a:extLst>
          </p:cNvPr>
          <p:cNvPicPr>
            <a:picLocks noChangeAspect="1"/>
          </p:cNvPicPr>
          <p:nvPr userDrawn="1"/>
        </p:nvPicPr>
        <p:blipFill rotWithShape="1">
          <a:blip r:embed="rId8"/>
          <a:srcRect t="5616" b="6542"/>
          <a:stretch/>
        </p:blipFill>
        <p:spPr>
          <a:xfrm>
            <a:off x="0" y="0"/>
            <a:ext cx="596675" cy="6858000"/>
          </a:xfrm>
          <a:prstGeom prst="rect">
            <a:avLst/>
          </a:prstGeom>
        </p:spPr>
      </p:pic>
    </p:spTree>
    <p:extLst>
      <p:ext uri="{BB962C8B-B14F-4D97-AF65-F5344CB8AC3E}">
        <p14:creationId xmlns:p14="http://schemas.microsoft.com/office/powerpoint/2010/main" val="3155392697"/>
      </p:ext>
    </p:extLst>
  </p:cSld>
  <p:clrMap bg1="lt1" tx1="dk1" bg2="lt2" tx2="dk2" accent1="accent1" accent2="accent2" accent3="accent3" accent4="accent4" accent5="accent5" accent6="accent6" hlink="hlink" folHlink="folHlink"/>
  <p:sldLayoutIdLst>
    <p:sldLayoutId id="2147483705" r:id="rId1"/>
    <p:sldLayoutId id="2147483679" r:id="rId2"/>
    <p:sldLayoutId id="2147483707" r:id="rId3"/>
    <p:sldLayoutId id="2147483712" r:id="rId4"/>
    <p:sldLayoutId id="2147483660" r:id="rId5"/>
    <p:sldLayoutId id="214748367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Leiva@udd.c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tiff"/><Relationship Id="rId4" Type="http://schemas.openxmlformats.org/officeDocument/2006/relationships/hyperlink" Target="mailto:j.miranda@udd.cl"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853F-4F6D-9943-91CD-E3B2661CAFB5}"/>
              </a:ext>
            </a:extLst>
          </p:cNvPr>
          <p:cNvSpPr>
            <a:spLocks noGrp="1"/>
          </p:cNvSpPr>
          <p:nvPr>
            <p:ph type="ctrTitle"/>
          </p:nvPr>
        </p:nvSpPr>
        <p:spPr>
          <a:xfrm>
            <a:off x="2213113" y="2231540"/>
            <a:ext cx="8678652" cy="1131126"/>
          </a:xfrm>
        </p:spPr>
        <p:txBody>
          <a:bodyPr/>
          <a:lstStyle/>
          <a:p>
            <a:pPr algn="ctr"/>
            <a:r>
              <a:rPr lang="es-ES_tradnl" sz="3600" dirty="0"/>
              <a:t>Módulo Inferencia Estadística</a:t>
            </a:r>
            <a:br>
              <a:rPr lang="es-ES_tradnl" sz="3600" dirty="0"/>
            </a:br>
            <a:r>
              <a:rPr lang="es-ES_tradnl" sz="3600" dirty="0"/>
              <a:t>Clase 1</a:t>
            </a:r>
          </a:p>
        </p:txBody>
      </p:sp>
      <p:sp>
        <p:nvSpPr>
          <p:cNvPr id="4" name="Text Placeholder 3">
            <a:extLst>
              <a:ext uri="{FF2B5EF4-FFF2-40B4-BE49-F238E27FC236}">
                <a16:creationId xmlns:a16="http://schemas.microsoft.com/office/drawing/2014/main" id="{C8424A80-FEDB-5F4F-AEB4-AF268A476BB1}"/>
              </a:ext>
            </a:extLst>
          </p:cNvPr>
          <p:cNvSpPr>
            <a:spLocks noGrp="1"/>
          </p:cNvSpPr>
          <p:nvPr>
            <p:ph type="body" sz="quarter" idx="10"/>
          </p:nvPr>
        </p:nvSpPr>
        <p:spPr>
          <a:xfrm>
            <a:off x="8896350" y="4412203"/>
            <a:ext cx="2208972" cy="428488"/>
          </a:xfrm>
        </p:spPr>
        <p:txBody>
          <a:bodyPr>
            <a:noAutofit/>
          </a:bodyPr>
          <a:lstStyle/>
          <a:p>
            <a:pPr marL="0" indent="0" defTabSz="914400" rtl="0" eaLnBrk="1" latinLnBrk="0" hangingPunct="1">
              <a:lnSpc>
                <a:spcPct val="90000"/>
              </a:lnSpc>
              <a:spcBef>
                <a:spcPts val="0"/>
              </a:spcBef>
              <a:buFont typeface="Arial" panose="020B0604020202020204" pitchFamily="34" charset="0"/>
              <a:buNone/>
            </a:pPr>
            <a:r>
              <a:rPr lang="es-ES_tradnl" dirty="0"/>
              <a:t>Yanina Leiva A.</a:t>
            </a:r>
          </a:p>
        </p:txBody>
      </p:sp>
      <p:sp>
        <p:nvSpPr>
          <p:cNvPr id="5" name="Text Placeholder 4">
            <a:extLst>
              <a:ext uri="{FF2B5EF4-FFF2-40B4-BE49-F238E27FC236}">
                <a16:creationId xmlns:a16="http://schemas.microsoft.com/office/drawing/2014/main" id="{0B52F970-23C1-EE48-9417-FED343775566}"/>
              </a:ext>
            </a:extLst>
          </p:cNvPr>
          <p:cNvSpPr>
            <a:spLocks noGrp="1"/>
          </p:cNvSpPr>
          <p:nvPr>
            <p:ph type="body" sz="quarter" idx="11"/>
          </p:nvPr>
        </p:nvSpPr>
        <p:spPr>
          <a:xfrm>
            <a:off x="9213707" y="4845652"/>
            <a:ext cx="1678058" cy="282295"/>
          </a:xfrm>
        </p:spPr>
        <p:txBody>
          <a:bodyPr>
            <a:normAutofit fontScale="85000" lnSpcReduction="20000"/>
          </a:bodyPr>
          <a:lstStyle/>
          <a:p>
            <a:pPr marL="0" indent="0" algn="ctr" defTabSz="914400" rtl="0" eaLnBrk="1" latinLnBrk="0" hangingPunct="1">
              <a:lnSpc>
                <a:spcPct val="90000"/>
              </a:lnSpc>
              <a:spcBef>
                <a:spcPts val="0"/>
              </a:spcBef>
              <a:buFont typeface="Arial" panose="020B0604020202020204" pitchFamily="34" charset="0"/>
              <a:buNone/>
            </a:pPr>
            <a:r>
              <a:rPr lang="es-ES_tradnl" sz="1900" dirty="0">
                <a:hlinkClick r:id="rId3"/>
              </a:rPr>
              <a:t>y.Leiva@udd.cl</a:t>
            </a:r>
            <a:endParaRPr lang="es-ES_tradnl" sz="1900" dirty="0"/>
          </a:p>
          <a:p>
            <a:pPr marL="0" indent="0" algn="l" defTabSz="914400" rtl="0" eaLnBrk="1" latinLnBrk="0" hangingPunct="1">
              <a:lnSpc>
                <a:spcPct val="90000"/>
              </a:lnSpc>
              <a:spcBef>
                <a:spcPts val="0"/>
              </a:spcBef>
              <a:buFont typeface="Arial" panose="020B0604020202020204" pitchFamily="34" charset="0"/>
              <a:buNone/>
            </a:pPr>
            <a:endParaRPr lang="es-ES_tradnl" dirty="0"/>
          </a:p>
        </p:txBody>
      </p:sp>
      <p:sp>
        <p:nvSpPr>
          <p:cNvPr id="9" name="Text Placeholder 8">
            <a:extLst>
              <a:ext uri="{FF2B5EF4-FFF2-40B4-BE49-F238E27FC236}">
                <a16:creationId xmlns:a16="http://schemas.microsoft.com/office/drawing/2014/main" id="{0345F29D-CC91-7C46-8231-A0258D3DC581}"/>
              </a:ext>
            </a:extLst>
          </p:cNvPr>
          <p:cNvSpPr>
            <a:spLocks noGrp="1"/>
          </p:cNvSpPr>
          <p:nvPr>
            <p:ph type="body" sz="quarter" idx="13"/>
          </p:nvPr>
        </p:nvSpPr>
        <p:spPr>
          <a:xfrm>
            <a:off x="5965138" y="4439392"/>
            <a:ext cx="2483537" cy="374110"/>
          </a:xfrm>
        </p:spPr>
        <p:txBody>
          <a:bodyPr/>
          <a:lstStyle/>
          <a:p>
            <a:pPr marL="0" indent="0" defTabSz="914400" rtl="0" eaLnBrk="1" latinLnBrk="0" hangingPunct="1">
              <a:lnSpc>
                <a:spcPct val="90000"/>
              </a:lnSpc>
              <a:spcBef>
                <a:spcPts val="0"/>
              </a:spcBef>
              <a:buFont typeface="Arial" panose="020B0604020202020204" pitchFamily="34" charset="0"/>
              <a:buNone/>
            </a:pPr>
            <a:r>
              <a:rPr lang="es-ES_tradnl" dirty="0"/>
              <a:t>Karina Miranda T.</a:t>
            </a:r>
          </a:p>
        </p:txBody>
      </p:sp>
      <p:sp>
        <p:nvSpPr>
          <p:cNvPr id="10" name="Text Placeholder 9">
            <a:extLst>
              <a:ext uri="{FF2B5EF4-FFF2-40B4-BE49-F238E27FC236}">
                <a16:creationId xmlns:a16="http://schemas.microsoft.com/office/drawing/2014/main" id="{9001352C-2C9A-514C-8F3E-6471D8870FCC}"/>
              </a:ext>
            </a:extLst>
          </p:cNvPr>
          <p:cNvSpPr>
            <a:spLocks noGrp="1"/>
          </p:cNvSpPr>
          <p:nvPr>
            <p:ph type="body" sz="quarter" idx="14"/>
          </p:nvPr>
        </p:nvSpPr>
        <p:spPr>
          <a:xfrm>
            <a:off x="6096000" y="4824612"/>
            <a:ext cx="2035862" cy="282295"/>
          </a:xfrm>
        </p:spPr>
        <p:txBody>
          <a:bodyPr/>
          <a:lstStyle/>
          <a:p>
            <a:pPr marL="0" indent="0" defTabSz="914400" rtl="0" eaLnBrk="1" latinLnBrk="0" hangingPunct="1">
              <a:lnSpc>
                <a:spcPct val="90000"/>
              </a:lnSpc>
              <a:spcBef>
                <a:spcPts val="0"/>
              </a:spcBef>
              <a:buFont typeface="Arial" panose="020B0604020202020204" pitchFamily="34" charset="0"/>
              <a:buNone/>
            </a:pPr>
            <a:r>
              <a:rPr lang="es-ES_tradnl" sz="1800" dirty="0">
                <a:hlinkClick r:id="rId4"/>
              </a:rPr>
              <a:t>j.miranda@udd.cl</a:t>
            </a:r>
            <a:endParaRPr lang="es-ES_tradnl" sz="1800" dirty="0"/>
          </a:p>
          <a:p>
            <a:pPr marL="0" indent="0" algn="l" defTabSz="914400" rtl="0" eaLnBrk="1" latinLnBrk="0" hangingPunct="1">
              <a:lnSpc>
                <a:spcPct val="90000"/>
              </a:lnSpc>
              <a:spcBef>
                <a:spcPts val="0"/>
              </a:spcBef>
              <a:buFont typeface="Arial" panose="020B0604020202020204" pitchFamily="34" charset="0"/>
              <a:buNone/>
            </a:pPr>
            <a:endParaRPr lang="es-ES_tradnl" dirty="0"/>
          </a:p>
        </p:txBody>
      </p:sp>
      <p:pic>
        <p:nvPicPr>
          <p:cNvPr id="7" name="Picture 6">
            <a:extLst>
              <a:ext uri="{FF2B5EF4-FFF2-40B4-BE49-F238E27FC236}">
                <a16:creationId xmlns:a16="http://schemas.microsoft.com/office/drawing/2014/main" id="{67ADD3F3-2AB1-0E4B-8241-533AC20C813B}"/>
              </a:ext>
            </a:extLst>
          </p:cNvPr>
          <p:cNvPicPr>
            <a:picLocks noChangeAspect="1"/>
          </p:cNvPicPr>
          <p:nvPr/>
        </p:nvPicPr>
        <p:blipFill>
          <a:blip r:embed="rId5"/>
          <a:stretch>
            <a:fillRect/>
          </a:stretch>
        </p:blipFill>
        <p:spPr>
          <a:xfrm>
            <a:off x="3711448" y="5682607"/>
            <a:ext cx="2384552" cy="874336"/>
          </a:xfrm>
          <a:prstGeom prst="rect">
            <a:avLst/>
          </a:prstGeom>
        </p:spPr>
      </p:pic>
      <p:sp>
        <p:nvSpPr>
          <p:cNvPr id="8" name="Text Placeholder 8">
            <a:extLst>
              <a:ext uri="{FF2B5EF4-FFF2-40B4-BE49-F238E27FC236}">
                <a16:creationId xmlns:a16="http://schemas.microsoft.com/office/drawing/2014/main" id="{B5EE1099-BA10-2D4E-8DAC-FC6F74BB201F}"/>
              </a:ext>
            </a:extLst>
          </p:cNvPr>
          <p:cNvSpPr txBox="1">
            <a:spLocks/>
          </p:cNvSpPr>
          <p:nvPr/>
        </p:nvSpPr>
        <p:spPr>
          <a:xfrm>
            <a:off x="2553387" y="4428282"/>
            <a:ext cx="2647263" cy="874336"/>
          </a:xfrm>
          <a:prstGeom prst="rect">
            <a:avLst/>
          </a:prstGeom>
        </p:spPr>
        <p:txBody>
          <a:bodyPr anchor="t"/>
          <a:lstStyle>
            <a:lvl1pPr marL="0" indent="0" algn="r" defTabSz="914400"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Roberto Moraga D.</a:t>
            </a:r>
          </a:p>
          <a:p>
            <a:pPr algn="ctr"/>
            <a:r>
              <a:rPr lang="es-ES_tradnl" sz="1800" dirty="0" err="1">
                <a:solidFill>
                  <a:schemeClr val="accent1"/>
                </a:solidFill>
              </a:rPr>
              <a:t>R.moraga@udd.cl</a:t>
            </a:r>
            <a:endParaRPr lang="es-ES_tradnl" sz="1800" dirty="0">
              <a:solidFill>
                <a:schemeClr val="accent1"/>
              </a:solidFill>
            </a:endParaRPr>
          </a:p>
          <a:p>
            <a:endParaRPr lang="es-ES_tradnl" sz="1800" dirty="0">
              <a:solidFill>
                <a:schemeClr val="accent1"/>
              </a:solidFill>
            </a:endParaRPr>
          </a:p>
          <a:p>
            <a:endParaRPr lang="es-ES_tradnl" dirty="0"/>
          </a:p>
        </p:txBody>
      </p:sp>
    </p:spTree>
    <p:extLst>
      <p:ext uri="{BB962C8B-B14F-4D97-AF65-F5344CB8AC3E}">
        <p14:creationId xmlns:p14="http://schemas.microsoft.com/office/powerpoint/2010/main" val="300902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Operaciones con Sucesos</a:t>
            </a: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20" name="Rectángulo 19">
            <a:extLst>
              <a:ext uri="{FF2B5EF4-FFF2-40B4-BE49-F238E27FC236}">
                <a16:creationId xmlns:a16="http://schemas.microsoft.com/office/drawing/2014/main" id="{5F90565C-AA75-764F-A2F2-D4383A7DC652}"/>
              </a:ext>
            </a:extLst>
          </p:cNvPr>
          <p:cNvSpPr/>
          <p:nvPr/>
        </p:nvSpPr>
        <p:spPr>
          <a:xfrm>
            <a:off x="2628900" y="1409298"/>
            <a:ext cx="8562264" cy="3170099"/>
          </a:xfrm>
          <a:prstGeom prst="rect">
            <a:avLst/>
          </a:prstGeom>
        </p:spPr>
        <p:txBody>
          <a:bodyPr wrap="square">
            <a:spAutoFit/>
          </a:bodyPr>
          <a:lstStyle/>
          <a:p>
            <a:pPr lvl="0" algn="just"/>
            <a:r>
              <a:rPr lang="es-CL" sz="2000" b="1" dirty="0">
                <a:solidFill>
                  <a:schemeClr val="accent6">
                    <a:lumMod val="75000"/>
                  </a:schemeClr>
                </a:solidFill>
              </a:rPr>
              <a:t>Unión de Sucesos</a:t>
            </a:r>
            <a:r>
              <a:rPr lang="es-CL" b="1" dirty="0">
                <a:solidFill>
                  <a:schemeClr val="accent6">
                    <a:lumMod val="75000"/>
                  </a:schemeClr>
                </a:solidFill>
              </a:rPr>
              <a:t>. </a:t>
            </a:r>
          </a:p>
          <a:p>
            <a:pPr lvl="0" algn="just"/>
            <a:endParaRPr lang="es-CL" b="1" dirty="0">
              <a:solidFill>
                <a:schemeClr val="accent6">
                  <a:lumMod val="75000"/>
                </a:schemeClr>
              </a:solidFill>
            </a:endParaRPr>
          </a:p>
          <a:p>
            <a:pPr lvl="0" algn="just"/>
            <a:r>
              <a:rPr lang="es-CL" dirty="0"/>
              <a:t>Dado dos sucesos A y B se llama </a:t>
            </a:r>
            <a:r>
              <a:rPr lang="es-CL" b="1" dirty="0">
                <a:solidFill>
                  <a:schemeClr val="accent6">
                    <a:lumMod val="75000"/>
                  </a:schemeClr>
                </a:solidFill>
              </a:rPr>
              <a:t>unión de A y B</a:t>
            </a:r>
            <a:r>
              <a:rPr lang="es-CL" dirty="0"/>
              <a:t>, y se representa por  </a:t>
            </a:r>
            <a:r>
              <a:rPr lang="es-CL" b="1" dirty="0">
                <a:solidFill>
                  <a:schemeClr val="accent6">
                    <a:lumMod val="75000"/>
                  </a:schemeClr>
                </a:solidFill>
              </a:rPr>
              <a:t>A ∪ B,  </a:t>
            </a:r>
            <a:r>
              <a:rPr lang="es-CL" dirty="0"/>
              <a:t>al suceso que incluye a alguno de ellos, A o B, es decir, a todos los  elementos  que  están en  A ó están en B. </a:t>
            </a:r>
          </a:p>
          <a:p>
            <a:pPr lvl="0" algn="just"/>
            <a:endParaRPr lang="es-CL" dirty="0"/>
          </a:p>
          <a:p>
            <a:pPr lvl="0" algn="just"/>
            <a:r>
              <a:rPr lang="es-CL" dirty="0"/>
              <a:t>Por ejemplo:  </a:t>
            </a:r>
          </a:p>
          <a:p>
            <a:pPr lvl="0" algn="just"/>
            <a:endParaRPr lang="es-CL" dirty="0"/>
          </a:p>
          <a:p>
            <a:pPr lvl="0" algn="just"/>
            <a:r>
              <a:rPr lang="es-CL" dirty="0"/>
              <a:t>A: Sacar impar , es decir , A = { 1 , 3 , 5 }</a:t>
            </a:r>
          </a:p>
          <a:p>
            <a:pPr lvl="0" algn="just"/>
            <a:r>
              <a:rPr lang="es-CL" dirty="0"/>
              <a:t>B: Sacar mayor a 4 , es deicr ,  B = { 5 , 6 }</a:t>
            </a:r>
          </a:p>
          <a:p>
            <a:pPr lvl="0" algn="just"/>
            <a:r>
              <a:rPr lang="es-CL" dirty="0"/>
              <a:t>Luego     </a:t>
            </a:r>
            <a:r>
              <a:rPr lang="es-CL" b="1" dirty="0">
                <a:solidFill>
                  <a:schemeClr val="accent6">
                    <a:lumMod val="75000"/>
                  </a:schemeClr>
                </a:solidFill>
              </a:rPr>
              <a:t>A ∪ B </a:t>
            </a:r>
            <a:r>
              <a:rPr lang="es-CL" dirty="0"/>
              <a:t>= { 1 , 3 , 5 , 6 }</a:t>
            </a:r>
          </a:p>
        </p:txBody>
      </p:sp>
      <p:grpSp>
        <p:nvGrpSpPr>
          <p:cNvPr id="11" name="Group 104">
            <a:extLst>
              <a:ext uri="{FF2B5EF4-FFF2-40B4-BE49-F238E27FC236}">
                <a16:creationId xmlns:a16="http://schemas.microsoft.com/office/drawing/2014/main" id="{A4F8E0CC-A4D2-1A47-BC92-EE5899E7A6C1}"/>
              </a:ext>
            </a:extLst>
          </p:cNvPr>
          <p:cNvGrpSpPr>
            <a:grpSpLocks noChangeAspect="1"/>
          </p:cNvGrpSpPr>
          <p:nvPr/>
        </p:nvGrpSpPr>
        <p:grpSpPr bwMode="auto">
          <a:xfrm>
            <a:off x="6821802" y="3300890"/>
            <a:ext cx="4310327" cy="2147812"/>
            <a:chOff x="3602" y="5028"/>
            <a:chExt cx="3518" cy="1753"/>
          </a:xfrm>
        </p:grpSpPr>
        <p:sp>
          <p:nvSpPr>
            <p:cNvPr id="12" name="Oval 105">
              <a:extLst>
                <a:ext uri="{FF2B5EF4-FFF2-40B4-BE49-F238E27FC236}">
                  <a16:creationId xmlns:a16="http://schemas.microsoft.com/office/drawing/2014/main" id="{E76233EB-EC01-5245-9E62-C262A4CBAB47}"/>
                </a:ext>
              </a:extLst>
            </p:cNvPr>
            <p:cNvSpPr>
              <a:spLocks noChangeAspect="1" noEditPoints="1" noChangeArrowheads="1" noChangeShapeType="1" noTextEdit="1"/>
            </p:cNvSpPr>
            <p:nvPr/>
          </p:nvSpPr>
          <p:spPr bwMode="auto">
            <a:xfrm>
              <a:off x="5295" y="5478"/>
              <a:ext cx="1443" cy="1084"/>
            </a:xfrm>
            <a:prstGeom prst="ellipse">
              <a:avLst/>
            </a:prstGeom>
            <a:solidFill>
              <a:schemeClr val="accent6">
                <a:lumMod val="60000"/>
                <a:lumOff val="40000"/>
                <a:alpha val="47000"/>
              </a:schemeClr>
            </a:solidFill>
            <a:ln w="9525">
              <a:solidFill>
                <a:srgbClr val="000000"/>
              </a:solidFill>
              <a:round/>
              <a:headEnd/>
              <a:tailEnd/>
            </a:ln>
          </p:spPr>
          <p:txBody>
            <a:bodyPr rot="0" vert="horz" wrap="square" lIns="91440" tIns="45720" rIns="91440" bIns="45720" anchor="t" anchorCtr="0" upright="1">
              <a:noAutofit/>
            </a:bodyPr>
            <a:lstStyle/>
            <a:p>
              <a:pPr>
                <a:lnSpc>
                  <a:spcPct val="115000"/>
                </a:lnSpc>
                <a:spcAft>
                  <a:spcPts val="1000"/>
                </a:spcAft>
              </a:pPr>
              <a:r>
                <a:rPr lang="es-CL" b="1" dirty="0">
                  <a:effectLst/>
                  <a:latin typeface="Calibri" panose="020F0502020204030204" pitchFamily="34" charset="0"/>
                  <a:ea typeface="Calibri" panose="020F0502020204030204" pitchFamily="34" charset="0"/>
                  <a:cs typeface="Arial" panose="020B0604020202020204" pitchFamily="34" charset="0"/>
                </a:rPr>
                <a:t>  </a:t>
              </a:r>
              <a:r>
                <a:rPr lang="es-CL"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r>
                <a:rPr lang="es-CL" b="1" dirty="0">
                  <a:effectLst/>
                  <a:latin typeface="Calibri" panose="020F0502020204030204" pitchFamily="34" charset="0"/>
                  <a:ea typeface="Calibri" panose="020F0502020204030204" pitchFamily="34" charset="0"/>
                  <a:cs typeface="Arial" panose="020B0604020202020204" pitchFamily="34" charset="0"/>
                </a:rPr>
                <a:t>6 </a:t>
              </a:r>
              <a:r>
                <a:rPr lang="es-CL"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endParaRPr lang="es-CL"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r>
                <a:rPr lang="es-CL" b="1" dirty="0">
                  <a:solidFill>
                    <a:schemeClr val="accent6">
                      <a:lumMod val="75000"/>
                    </a:schemeClr>
                  </a:solidFill>
                  <a:effectLst/>
                  <a:latin typeface="Calibri" panose="020F0502020204030204" pitchFamily="34" charset="0"/>
                  <a:ea typeface="Calibri" panose="020F0502020204030204" pitchFamily="34" charset="0"/>
                  <a:cs typeface="Arial" panose="020B0604020202020204" pitchFamily="34" charset="0"/>
                </a:rPr>
                <a:t>B</a:t>
              </a:r>
              <a:endParaRPr lang="es-CL" dirty="0">
                <a:solidFill>
                  <a:schemeClr val="accent6">
                    <a:lumMod val="75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3" name="AutoShape 106">
              <a:extLst>
                <a:ext uri="{FF2B5EF4-FFF2-40B4-BE49-F238E27FC236}">
                  <a16:creationId xmlns:a16="http://schemas.microsoft.com/office/drawing/2014/main" id="{6316089D-24D4-034A-9AA5-FFF62AA7AB48}"/>
                </a:ext>
              </a:extLst>
            </p:cNvPr>
            <p:cNvSpPr>
              <a:spLocks noChangeAspect="1" noEditPoints="1" noChangeArrowheads="1" noChangeShapeType="1" noTextEdit="1"/>
            </p:cNvSpPr>
            <p:nvPr/>
          </p:nvSpPr>
          <p:spPr bwMode="auto">
            <a:xfrm>
              <a:off x="3602" y="5028"/>
              <a:ext cx="3518" cy="1753"/>
            </a:xfrm>
            <a:prstGeom prst="roundRect">
              <a:avLst>
                <a:gd name="adj" fmla="val 16667"/>
              </a:avLst>
            </a:prstGeom>
            <a:noFill/>
            <a:ln w="9525">
              <a:solidFill>
                <a:srgbClr val="000000"/>
              </a:solidFill>
              <a:round/>
              <a:headEnd/>
              <a:tailEnd/>
            </a:ln>
            <a:extLst>
              <a:ext uri="{909E8E84-426E-40dd-AFC4-6F175D3DCCD1}">
                <a14:hiddenFill xmlns:lc="http://schemas.openxmlformats.org/drawingml/2006/lockedCanvas" xmlns:a14="http://schemas.microsoft.com/office/drawing/2010/main" xmlns:wps="http://schemas.microsoft.com/office/word/2010/wordprocessingShape" xmlns:wpg="http://schemas.microsoft.com/office/word/2010/wordprocessingGroup" xmlns:wp="http://schemas.openxmlformats.org/drawingml/2006/wordprocessingDrawing" xmlns="">
                  <a:solidFill>
                    <a:srgbClr val="FFFFFF"/>
                  </a:solidFill>
                </a14:hiddenFill>
              </a:ext>
            </a:extLst>
          </p:spPr>
          <p:txBody>
            <a:bodyPr rot="0" vert="horz" wrap="square" lIns="91440" tIns="45720" rIns="91440" bIns="45720" anchor="t" anchorCtr="0" upright="1">
              <a:noAutofit/>
            </a:bodyPr>
            <a:lstStyle/>
            <a:p>
              <a:pPr>
                <a:lnSpc>
                  <a:spcPct val="115000"/>
                </a:lnSpc>
                <a:spcAft>
                  <a:spcPts val="1000"/>
                </a:spcAft>
              </a:pPr>
              <a:r>
                <a:rPr lang="el-GR" sz="2000" b="1" dirty="0" err="1">
                  <a:solidFill>
                    <a:schemeClr val="accent6">
                      <a:lumMod val="75000"/>
                    </a:schemeClr>
                  </a:solidFill>
                  <a:cs typeface="Calibri"/>
                </a:rPr>
                <a:t>Ω</a:t>
              </a:r>
              <a:endParaRPr lang="es-CL" sz="2000" b="1" dirty="0">
                <a:solidFill>
                  <a:schemeClr val="accent6">
                    <a:lumMod val="75000"/>
                  </a:schemeClr>
                </a:solidFill>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marL="971550">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marL="971550">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marL="971550">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marL="1390650">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6            </a:t>
              </a:r>
              <a:endParaRPr lang="es-CL"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4" name="Oval 107">
              <a:extLst>
                <a:ext uri="{FF2B5EF4-FFF2-40B4-BE49-F238E27FC236}">
                  <a16:creationId xmlns:a16="http://schemas.microsoft.com/office/drawing/2014/main" id="{903131C6-7F35-8843-A3C5-58944FFB3D11}"/>
                </a:ext>
              </a:extLst>
            </p:cNvPr>
            <p:cNvSpPr>
              <a:spLocks noChangeAspect="1" noEditPoints="1" noChangeArrowheads="1" noChangeShapeType="1" noTextEdit="1"/>
            </p:cNvSpPr>
            <p:nvPr/>
          </p:nvSpPr>
          <p:spPr bwMode="auto">
            <a:xfrm>
              <a:off x="4241" y="5259"/>
              <a:ext cx="1721" cy="1284"/>
            </a:xfrm>
            <a:prstGeom prst="ellipse">
              <a:avLst/>
            </a:prstGeom>
            <a:solidFill>
              <a:schemeClr val="accent6">
                <a:lumMod val="60000"/>
                <a:lumOff val="40000"/>
                <a:alpha val="53000"/>
              </a:schemeClr>
            </a:solidFill>
            <a:ln w="9525">
              <a:solidFill>
                <a:srgbClr val="000000"/>
              </a:solidFill>
              <a:round/>
              <a:headEnd/>
              <a:tailEnd/>
            </a:ln>
          </p:spPr>
          <p:txBody>
            <a:bodyPr rot="0" vert="horz" wrap="square" lIns="0" tIns="0" rIns="0" bIns="0" anchor="ctr" anchorCtr="0" upright="1">
              <a:noAutofit/>
            </a:bodyPr>
            <a:lstStyle/>
            <a:p>
              <a:pPr>
                <a:lnSpc>
                  <a:spcPct val="115000"/>
                </a:lnSpc>
                <a:spcAft>
                  <a:spcPts val="1000"/>
                </a:spcAft>
              </a:pPr>
              <a:r>
                <a:rPr lang="es-CL"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r>
                <a:rPr lang="es-CL" b="1" dirty="0">
                  <a:solidFill>
                    <a:schemeClr val="accent6">
                      <a:lumMod val="75000"/>
                    </a:schemeClr>
                  </a:solidFill>
                  <a:effectLst/>
                  <a:latin typeface="Calibri" panose="020F0502020204030204" pitchFamily="34" charset="0"/>
                  <a:ea typeface="Calibri" panose="020F0502020204030204" pitchFamily="34" charset="0"/>
                  <a:cs typeface="Arial" panose="020B0604020202020204" pitchFamily="34" charset="0"/>
                </a:rPr>
                <a:t>A </a:t>
              </a:r>
              <a:endParaRPr lang="es-CL" dirty="0">
                <a:solidFill>
                  <a:schemeClr val="accent6">
                    <a:lumMod val="75000"/>
                  </a:schemeClr>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b="1" dirty="0">
                  <a:effectLst/>
                  <a:latin typeface="Calibri" panose="020F0502020204030204" pitchFamily="34" charset="0"/>
                  <a:ea typeface="Calibri" panose="020F0502020204030204" pitchFamily="34" charset="0"/>
                  <a:cs typeface="Arial" panose="020B0604020202020204" pitchFamily="34" charset="0"/>
                </a:rPr>
                <a:t>   1     3             5             </a:t>
              </a:r>
              <a:endParaRPr lang="es-CL"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b="1" dirty="0">
                  <a:effectLst/>
                  <a:latin typeface="Calibri" panose="020F0502020204030204" pitchFamily="34" charset="0"/>
                  <a:ea typeface="Calibri" panose="020F0502020204030204" pitchFamily="34" charset="0"/>
                  <a:cs typeface="Arial" panose="020B0604020202020204" pitchFamily="34" charset="0"/>
                </a:rPr>
                <a:t>        </a:t>
              </a:r>
              <a:endParaRPr lang="es-CL" dirty="0">
                <a:effectLst/>
                <a:latin typeface="Calibri" panose="020F0502020204030204" pitchFamily="34"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3200545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Operaciones con Sucesos</a:t>
            </a: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20" name="Rectángulo 19">
            <a:extLst>
              <a:ext uri="{FF2B5EF4-FFF2-40B4-BE49-F238E27FC236}">
                <a16:creationId xmlns:a16="http://schemas.microsoft.com/office/drawing/2014/main" id="{5F90565C-AA75-764F-A2F2-D4383A7DC652}"/>
              </a:ext>
            </a:extLst>
          </p:cNvPr>
          <p:cNvSpPr/>
          <p:nvPr/>
        </p:nvSpPr>
        <p:spPr>
          <a:xfrm>
            <a:off x="2452438" y="1409298"/>
            <a:ext cx="8738726" cy="2954655"/>
          </a:xfrm>
          <a:prstGeom prst="rect">
            <a:avLst/>
          </a:prstGeom>
        </p:spPr>
        <p:txBody>
          <a:bodyPr wrap="square">
            <a:spAutoFit/>
          </a:bodyPr>
          <a:lstStyle/>
          <a:p>
            <a:pPr lvl="0" algn="just"/>
            <a:r>
              <a:rPr lang="es-CL" sz="2000" b="1" dirty="0">
                <a:solidFill>
                  <a:schemeClr val="accent6">
                    <a:lumMod val="75000"/>
                  </a:schemeClr>
                </a:solidFill>
              </a:rPr>
              <a:t>Intersección de Sucesos</a:t>
            </a:r>
            <a:r>
              <a:rPr lang="es-CL" b="1" dirty="0">
                <a:solidFill>
                  <a:schemeClr val="accent6">
                    <a:lumMod val="75000"/>
                  </a:schemeClr>
                </a:solidFill>
              </a:rPr>
              <a:t>. </a:t>
            </a:r>
          </a:p>
          <a:p>
            <a:pPr lvl="0" algn="just"/>
            <a:endParaRPr lang="es-CL" b="1" dirty="0">
              <a:solidFill>
                <a:schemeClr val="accent6">
                  <a:lumMod val="75000"/>
                </a:schemeClr>
              </a:solidFill>
            </a:endParaRPr>
          </a:p>
          <a:p>
            <a:pPr lvl="0" algn="just"/>
            <a:r>
              <a:rPr lang="es-CL" dirty="0"/>
              <a:t>Dado dos sucesos A y B,  se llama </a:t>
            </a:r>
            <a:r>
              <a:rPr lang="es-CL" b="1" dirty="0">
                <a:solidFill>
                  <a:schemeClr val="accent6">
                    <a:lumMod val="75000"/>
                  </a:schemeClr>
                </a:solidFill>
              </a:rPr>
              <a:t>intersección de A y B</a:t>
            </a:r>
            <a:r>
              <a:rPr lang="es-CL" dirty="0"/>
              <a:t>, y se representa por  </a:t>
            </a:r>
            <a:r>
              <a:rPr lang="es-CL" b="1" dirty="0">
                <a:solidFill>
                  <a:schemeClr val="accent6">
                    <a:lumMod val="75000"/>
                  </a:schemeClr>
                </a:solidFill>
              </a:rPr>
              <a:t>A </a:t>
            </a:r>
            <a:r>
              <a:rPr lang="es-CL" sz="2000" b="1" dirty="0">
                <a:solidFill>
                  <a:schemeClr val="accent6">
                    <a:lumMod val="75000"/>
                  </a:schemeClr>
                </a:solidFill>
              </a:rPr>
              <a:t>∩</a:t>
            </a:r>
            <a:r>
              <a:rPr lang="es-CL" b="1" dirty="0">
                <a:solidFill>
                  <a:schemeClr val="accent6">
                    <a:lumMod val="75000"/>
                  </a:schemeClr>
                </a:solidFill>
              </a:rPr>
              <a:t> B,  </a:t>
            </a:r>
            <a:r>
              <a:rPr lang="es-CL" dirty="0"/>
              <a:t>al suceso  que incluye a los elementos que están en A y en B ,  al mismo tiempo.</a:t>
            </a:r>
          </a:p>
          <a:p>
            <a:pPr lvl="0" algn="just"/>
            <a:endParaRPr lang="es-CL" dirty="0"/>
          </a:p>
          <a:p>
            <a:pPr lvl="0" algn="just"/>
            <a:r>
              <a:rPr lang="es-CL" dirty="0"/>
              <a:t>Por ejemplo:  </a:t>
            </a:r>
          </a:p>
          <a:p>
            <a:pPr lvl="0" algn="just"/>
            <a:endParaRPr lang="es-CL" dirty="0"/>
          </a:p>
          <a:p>
            <a:pPr lvl="0" algn="just"/>
            <a:r>
              <a:rPr lang="es-CL" dirty="0"/>
              <a:t>A: Sacar impar , es decir , A = { 1 , 3 , 5 }</a:t>
            </a:r>
          </a:p>
          <a:p>
            <a:pPr lvl="0" algn="just"/>
            <a:r>
              <a:rPr lang="es-CL" dirty="0"/>
              <a:t>B: Sacar mayor a 4 , es deicr ,  B = { 5 , 6 }</a:t>
            </a:r>
          </a:p>
          <a:p>
            <a:pPr lvl="0" algn="just"/>
            <a:r>
              <a:rPr lang="es-CL" dirty="0"/>
              <a:t>Luego </a:t>
            </a:r>
            <a:r>
              <a:rPr lang="es-CL" b="1" dirty="0">
                <a:solidFill>
                  <a:schemeClr val="accent6">
                    <a:lumMod val="75000"/>
                  </a:schemeClr>
                </a:solidFill>
              </a:rPr>
              <a:t>A </a:t>
            </a:r>
            <a:r>
              <a:rPr lang="es-CL" sz="2000" b="1" dirty="0">
                <a:solidFill>
                  <a:schemeClr val="accent6">
                    <a:lumMod val="75000"/>
                  </a:schemeClr>
                </a:solidFill>
              </a:rPr>
              <a:t>∩</a:t>
            </a:r>
            <a:r>
              <a:rPr lang="es-CL" b="1" dirty="0">
                <a:solidFill>
                  <a:schemeClr val="accent6">
                    <a:lumMod val="75000"/>
                  </a:schemeClr>
                </a:solidFill>
              </a:rPr>
              <a:t> B </a:t>
            </a:r>
            <a:r>
              <a:rPr lang="es-CL" dirty="0"/>
              <a:t>= { 5 }</a:t>
            </a:r>
          </a:p>
        </p:txBody>
      </p:sp>
      <p:grpSp>
        <p:nvGrpSpPr>
          <p:cNvPr id="9" name="Group 108">
            <a:extLst>
              <a:ext uri="{FF2B5EF4-FFF2-40B4-BE49-F238E27FC236}">
                <a16:creationId xmlns:a16="http://schemas.microsoft.com/office/drawing/2014/main" id="{3B138A52-F8A6-6142-B916-B06BA527FB14}"/>
              </a:ext>
            </a:extLst>
          </p:cNvPr>
          <p:cNvGrpSpPr>
            <a:grpSpLocks noChangeAspect="1"/>
          </p:cNvGrpSpPr>
          <p:nvPr/>
        </p:nvGrpSpPr>
        <p:grpSpPr bwMode="auto">
          <a:xfrm>
            <a:off x="7011985" y="3484158"/>
            <a:ext cx="4082491" cy="1859472"/>
            <a:chOff x="3746" y="8077"/>
            <a:chExt cx="3518" cy="1753"/>
          </a:xfrm>
        </p:grpSpPr>
        <p:sp>
          <p:nvSpPr>
            <p:cNvPr id="10" name="Forma libre 9">
              <a:extLst>
                <a:ext uri="{FF2B5EF4-FFF2-40B4-BE49-F238E27FC236}">
                  <a16:creationId xmlns:a16="http://schemas.microsoft.com/office/drawing/2014/main" id="{637E2FC4-24F9-7B47-80A1-D3BDC5FF2B89}"/>
                </a:ext>
              </a:extLst>
            </p:cNvPr>
            <p:cNvSpPr>
              <a:spLocks noChangeAspect="1" noEditPoints="1" noChangeArrowheads="1" noChangeShapeType="1" noTextEdit="1"/>
            </p:cNvSpPr>
            <p:nvPr/>
          </p:nvSpPr>
          <p:spPr bwMode="auto">
            <a:xfrm>
              <a:off x="5505" y="8590"/>
              <a:ext cx="544" cy="804"/>
            </a:xfrm>
            <a:custGeom>
              <a:avLst/>
              <a:gdLst>
                <a:gd name="T0" fmla="*/ 148167 w 544"/>
                <a:gd name="T1" fmla="*/ 158 h 804"/>
                <a:gd name="T2" fmla="*/ 127000 w 544"/>
                <a:gd name="T3" fmla="*/ 12858 h 804"/>
                <a:gd name="T4" fmla="*/ 114300 w 544"/>
                <a:gd name="T5" fmla="*/ 42492 h 804"/>
                <a:gd name="T6" fmla="*/ 105834 w 544"/>
                <a:gd name="T7" fmla="*/ 55192 h 804"/>
                <a:gd name="T8" fmla="*/ 97367 w 544"/>
                <a:gd name="T9" fmla="*/ 80592 h 804"/>
                <a:gd name="T10" fmla="*/ 76200 w 544"/>
                <a:gd name="T11" fmla="*/ 105992 h 804"/>
                <a:gd name="T12" fmla="*/ 63500 w 544"/>
                <a:gd name="T13" fmla="*/ 101758 h 804"/>
                <a:gd name="T14" fmla="*/ 42334 w 544"/>
                <a:gd name="T15" fmla="*/ 118692 h 804"/>
                <a:gd name="T16" fmla="*/ 33867 w 544"/>
                <a:gd name="T17" fmla="*/ 131392 h 804"/>
                <a:gd name="T18" fmla="*/ 29634 w 544"/>
                <a:gd name="T19" fmla="*/ 144092 h 804"/>
                <a:gd name="T20" fmla="*/ 21167 w 544"/>
                <a:gd name="T21" fmla="*/ 156792 h 804"/>
                <a:gd name="T22" fmla="*/ 12700 w 544"/>
                <a:gd name="T23" fmla="*/ 182192 h 804"/>
                <a:gd name="T24" fmla="*/ 4234 w 544"/>
                <a:gd name="T25" fmla="*/ 249925 h 804"/>
                <a:gd name="T26" fmla="*/ 0 w 544"/>
                <a:gd name="T27" fmla="*/ 271092 h 804"/>
                <a:gd name="T28" fmla="*/ 4234 w 544"/>
                <a:gd name="T29" fmla="*/ 355758 h 804"/>
                <a:gd name="T30" fmla="*/ 8467 w 544"/>
                <a:gd name="T31" fmla="*/ 368458 h 804"/>
                <a:gd name="T32" fmla="*/ 25400 w 544"/>
                <a:gd name="T33" fmla="*/ 393858 h 804"/>
                <a:gd name="T34" fmla="*/ 33867 w 544"/>
                <a:gd name="T35" fmla="*/ 406558 h 804"/>
                <a:gd name="T36" fmla="*/ 38100 w 544"/>
                <a:gd name="T37" fmla="*/ 419258 h 804"/>
                <a:gd name="T38" fmla="*/ 67734 w 544"/>
                <a:gd name="T39" fmla="*/ 457358 h 804"/>
                <a:gd name="T40" fmla="*/ 93134 w 544"/>
                <a:gd name="T41" fmla="*/ 474292 h 804"/>
                <a:gd name="T42" fmla="*/ 105834 w 544"/>
                <a:gd name="T43" fmla="*/ 482758 h 804"/>
                <a:gd name="T44" fmla="*/ 118534 w 544"/>
                <a:gd name="T45" fmla="*/ 491225 h 804"/>
                <a:gd name="T46" fmla="*/ 131234 w 544"/>
                <a:gd name="T47" fmla="*/ 495458 h 804"/>
                <a:gd name="T48" fmla="*/ 156634 w 544"/>
                <a:gd name="T49" fmla="*/ 482758 h 804"/>
                <a:gd name="T50" fmla="*/ 173567 w 544"/>
                <a:gd name="T51" fmla="*/ 457358 h 804"/>
                <a:gd name="T52" fmla="*/ 190500 w 544"/>
                <a:gd name="T53" fmla="*/ 431958 h 804"/>
                <a:gd name="T54" fmla="*/ 198967 w 544"/>
                <a:gd name="T55" fmla="*/ 419258 h 804"/>
                <a:gd name="T56" fmla="*/ 211667 w 544"/>
                <a:gd name="T57" fmla="*/ 406558 h 804"/>
                <a:gd name="T58" fmla="*/ 220134 w 544"/>
                <a:gd name="T59" fmla="*/ 393858 h 804"/>
                <a:gd name="T60" fmla="*/ 245534 w 544"/>
                <a:gd name="T61" fmla="*/ 376925 h 804"/>
                <a:gd name="T62" fmla="*/ 270934 w 544"/>
                <a:gd name="T63" fmla="*/ 338825 h 804"/>
                <a:gd name="T64" fmla="*/ 279400 w 544"/>
                <a:gd name="T65" fmla="*/ 326125 h 804"/>
                <a:gd name="T66" fmla="*/ 287867 w 544"/>
                <a:gd name="T67" fmla="*/ 313425 h 804"/>
                <a:gd name="T68" fmla="*/ 300567 w 544"/>
                <a:gd name="T69" fmla="*/ 275325 h 804"/>
                <a:gd name="T70" fmla="*/ 304800 w 544"/>
                <a:gd name="T71" fmla="*/ 262625 h 804"/>
                <a:gd name="T72" fmla="*/ 309034 w 544"/>
                <a:gd name="T73" fmla="*/ 249925 h 804"/>
                <a:gd name="T74" fmla="*/ 304800 w 544"/>
                <a:gd name="T75" fmla="*/ 177958 h 804"/>
                <a:gd name="T76" fmla="*/ 300567 w 544"/>
                <a:gd name="T77" fmla="*/ 165258 h 804"/>
                <a:gd name="T78" fmla="*/ 283634 w 544"/>
                <a:gd name="T79" fmla="*/ 152558 h 804"/>
                <a:gd name="T80" fmla="*/ 258234 w 544"/>
                <a:gd name="T81" fmla="*/ 135625 h 804"/>
                <a:gd name="T82" fmla="*/ 228600 w 544"/>
                <a:gd name="T83" fmla="*/ 101758 h 804"/>
                <a:gd name="T84" fmla="*/ 203200 w 544"/>
                <a:gd name="T85" fmla="*/ 63658 h 804"/>
                <a:gd name="T86" fmla="*/ 194734 w 544"/>
                <a:gd name="T87" fmla="*/ 50958 h 804"/>
                <a:gd name="T88" fmla="*/ 182034 w 544"/>
                <a:gd name="T89" fmla="*/ 42492 h 804"/>
                <a:gd name="T90" fmla="*/ 160867 w 544"/>
                <a:gd name="T91" fmla="*/ 21325 h 804"/>
                <a:gd name="T92" fmla="*/ 148167 w 544"/>
                <a:gd name="T93" fmla="*/ 158 h 8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44" h="804">
                  <a:moveTo>
                    <a:pt x="281" y="4"/>
                  </a:moveTo>
                  <a:cubicBezTo>
                    <a:pt x="249" y="0"/>
                    <a:pt x="220" y="34"/>
                    <a:pt x="198" y="51"/>
                  </a:cubicBezTo>
                  <a:cubicBezTo>
                    <a:pt x="176" y="68"/>
                    <a:pt x="167" y="93"/>
                    <a:pt x="152" y="108"/>
                  </a:cubicBezTo>
                  <a:cubicBezTo>
                    <a:pt x="137" y="123"/>
                    <a:pt x="124" y="125"/>
                    <a:pt x="110" y="139"/>
                  </a:cubicBezTo>
                  <a:cubicBezTo>
                    <a:pt x="96" y="153"/>
                    <a:pt x="82" y="167"/>
                    <a:pt x="69" y="190"/>
                  </a:cubicBezTo>
                  <a:cubicBezTo>
                    <a:pt x="56" y="213"/>
                    <a:pt x="41" y="254"/>
                    <a:pt x="33" y="278"/>
                  </a:cubicBezTo>
                  <a:cubicBezTo>
                    <a:pt x="25" y="302"/>
                    <a:pt x="28" y="315"/>
                    <a:pt x="23" y="335"/>
                  </a:cubicBezTo>
                  <a:cubicBezTo>
                    <a:pt x="18" y="355"/>
                    <a:pt x="4" y="376"/>
                    <a:pt x="2" y="397"/>
                  </a:cubicBezTo>
                  <a:cubicBezTo>
                    <a:pt x="0" y="418"/>
                    <a:pt x="10" y="437"/>
                    <a:pt x="12" y="459"/>
                  </a:cubicBezTo>
                  <a:cubicBezTo>
                    <a:pt x="14" y="481"/>
                    <a:pt x="5" y="505"/>
                    <a:pt x="12" y="531"/>
                  </a:cubicBezTo>
                  <a:cubicBezTo>
                    <a:pt x="19" y="557"/>
                    <a:pt x="39" y="589"/>
                    <a:pt x="54" y="613"/>
                  </a:cubicBezTo>
                  <a:cubicBezTo>
                    <a:pt x="69" y="637"/>
                    <a:pt x="86" y="653"/>
                    <a:pt x="102" y="673"/>
                  </a:cubicBezTo>
                  <a:cubicBezTo>
                    <a:pt x="118" y="693"/>
                    <a:pt x="128" y="711"/>
                    <a:pt x="149" y="733"/>
                  </a:cubicBezTo>
                  <a:cubicBezTo>
                    <a:pt x="170" y="755"/>
                    <a:pt x="205" y="796"/>
                    <a:pt x="229" y="804"/>
                  </a:cubicBezTo>
                  <a:lnTo>
                    <a:pt x="291" y="784"/>
                  </a:lnTo>
                  <a:cubicBezTo>
                    <a:pt x="316" y="770"/>
                    <a:pt x="352" y="745"/>
                    <a:pt x="379" y="722"/>
                  </a:cubicBezTo>
                  <a:cubicBezTo>
                    <a:pt x="406" y="699"/>
                    <a:pt x="428" y="672"/>
                    <a:pt x="451" y="644"/>
                  </a:cubicBezTo>
                  <a:cubicBezTo>
                    <a:pt x="474" y="616"/>
                    <a:pt x="505" y="579"/>
                    <a:pt x="518" y="552"/>
                  </a:cubicBezTo>
                  <a:lnTo>
                    <a:pt x="529" y="479"/>
                  </a:lnTo>
                  <a:lnTo>
                    <a:pt x="544" y="392"/>
                  </a:lnTo>
                  <a:cubicBezTo>
                    <a:pt x="544" y="359"/>
                    <a:pt x="543" y="320"/>
                    <a:pt x="529" y="283"/>
                  </a:cubicBezTo>
                  <a:cubicBezTo>
                    <a:pt x="515" y="246"/>
                    <a:pt x="484" y="204"/>
                    <a:pt x="461" y="170"/>
                  </a:cubicBezTo>
                  <a:lnTo>
                    <a:pt x="389" y="77"/>
                  </a:lnTo>
                  <a:cubicBezTo>
                    <a:pt x="359" y="49"/>
                    <a:pt x="313" y="8"/>
                    <a:pt x="281" y="4"/>
                  </a:cubicBezTo>
                  <a:close/>
                </a:path>
              </a:pathLst>
            </a:custGeom>
            <a:solidFill>
              <a:schemeClr val="accent6">
                <a:lumMod val="60000"/>
                <a:lumOff val="40000"/>
                <a:alpha val="52940"/>
              </a:schemeClr>
            </a:solidFill>
            <a:ln w="9525">
              <a:solidFill>
                <a:schemeClr val="tx2">
                  <a:lumMod val="40000"/>
                  <a:lumOff val="60000"/>
                </a:schemeClr>
              </a:solidFill>
              <a:round/>
              <a:headEnd/>
              <a:tailEnd/>
            </a:ln>
            <a:effectLst>
              <a:outerShdw dist="23000" dir="5400000" rotWithShape="0">
                <a:srgbClr val="808080">
                  <a:alpha val="34998"/>
                </a:srgbClr>
              </a:outerShdw>
            </a:effectLst>
          </p:spPr>
          <p:txBody>
            <a:bodyPr rot="0" vert="horz" wrap="square" lIns="91440" tIns="45720" rIns="91440" bIns="45720" anchor="ctr" anchorCtr="0" upright="1">
              <a:noAutofit/>
            </a:bodyPr>
            <a:lstStyle/>
            <a:p>
              <a:endParaRPr lang="es-ES_tradnl" dirty="0"/>
            </a:p>
          </p:txBody>
        </p:sp>
        <p:grpSp>
          <p:nvGrpSpPr>
            <p:cNvPr id="15" name="Group 110">
              <a:extLst>
                <a:ext uri="{FF2B5EF4-FFF2-40B4-BE49-F238E27FC236}">
                  <a16:creationId xmlns:a16="http://schemas.microsoft.com/office/drawing/2014/main" id="{81C2233E-3DBC-5143-9C39-575B8AB64E99}"/>
                </a:ext>
              </a:extLst>
            </p:cNvPr>
            <p:cNvGrpSpPr>
              <a:grpSpLocks noChangeAspect="1"/>
            </p:cNvGrpSpPr>
            <p:nvPr/>
          </p:nvGrpSpPr>
          <p:grpSpPr bwMode="auto">
            <a:xfrm>
              <a:off x="3746" y="8077"/>
              <a:ext cx="3518" cy="1753"/>
              <a:chOff x="3543" y="5080"/>
              <a:chExt cx="3518" cy="1753"/>
            </a:xfrm>
          </p:grpSpPr>
          <p:sp>
            <p:nvSpPr>
              <p:cNvPr id="16" name="Oval 111">
                <a:extLst>
                  <a:ext uri="{FF2B5EF4-FFF2-40B4-BE49-F238E27FC236}">
                    <a16:creationId xmlns:a16="http://schemas.microsoft.com/office/drawing/2014/main" id="{1E1A860A-7625-F044-948C-0A2E2909D437}"/>
                  </a:ext>
                </a:extLst>
              </p:cNvPr>
              <p:cNvSpPr>
                <a:spLocks noChangeAspect="1" noEditPoints="1" noChangeArrowheads="1" noChangeShapeType="1" noTextEdit="1"/>
              </p:cNvSpPr>
              <p:nvPr/>
            </p:nvSpPr>
            <p:spPr bwMode="auto">
              <a:xfrm>
                <a:off x="5302" y="5459"/>
                <a:ext cx="1443" cy="1084"/>
              </a:xfrm>
              <a:prstGeom prst="ellipse">
                <a:avLst/>
              </a:prstGeom>
              <a:noFill/>
              <a:ln w="9525">
                <a:solidFill>
                  <a:srgbClr val="000000"/>
                </a:solidFill>
                <a:round/>
                <a:headEnd/>
                <a:tailEnd/>
              </a:ln>
              <a:extLst>
                <a:ext uri="{909E8E84-426E-40DD-AFC4-6F175D3DCCD1}">
                  <a14:hiddenFill xmlns:a14="http://schemas.microsoft.com/office/drawing/2010/main">
                    <a:solidFill>
                      <a:schemeClr val="tx2">
                        <a:lumMod val="60000"/>
                        <a:lumOff val="40000"/>
                        <a:alpha val="47058"/>
                      </a:schemeClr>
                    </a:solidFill>
                  </a14:hiddenFill>
                </a:ext>
              </a:extLst>
            </p:spPr>
            <p:txBody>
              <a:bodyPr rot="0" vert="horz" wrap="square" lIns="91440" tIns="45720" rIns="91440" bIns="45720" anchor="t" anchorCtr="0" upright="1">
                <a:noAutofit/>
              </a:bodyPr>
              <a:lstStyle/>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r>
                  <a:rPr lang="es-CL" sz="1100"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r>
                  <a:rPr lang="es-CL" b="1" dirty="0">
                    <a:effectLst/>
                    <a:latin typeface="Calibri" panose="020F0502020204030204" pitchFamily="34" charset="0"/>
                    <a:ea typeface="Calibri" panose="020F0502020204030204" pitchFamily="34" charset="0"/>
                    <a:cs typeface="Arial" panose="020B0604020202020204" pitchFamily="34" charset="0"/>
                  </a:rPr>
                  <a:t>6 </a:t>
                </a:r>
                <a:r>
                  <a:rPr lang="es-CL"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endParaRPr lang="es-CL"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r>
                  <a:rPr lang="es-CL" b="1" dirty="0">
                    <a:solidFill>
                      <a:schemeClr val="accent6">
                        <a:lumMod val="75000"/>
                      </a:schemeClr>
                    </a:solidFill>
                    <a:effectLst/>
                    <a:latin typeface="Calibri" panose="020F0502020204030204" pitchFamily="34" charset="0"/>
                    <a:ea typeface="Calibri" panose="020F0502020204030204" pitchFamily="34" charset="0"/>
                    <a:cs typeface="Arial" panose="020B0604020202020204" pitchFamily="34" charset="0"/>
                  </a:rPr>
                  <a:t>B</a:t>
                </a:r>
                <a:endParaRPr lang="es-CL" dirty="0">
                  <a:solidFill>
                    <a:schemeClr val="accent6">
                      <a:lumMod val="75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7" name="AutoShape 112">
                <a:extLst>
                  <a:ext uri="{FF2B5EF4-FFF2-40B4-BE49-F238E27FC236}">
                    <a16:creationId xmlns:a16="http://schemas.microsoft.com/office/drawing/2014/main" id="{9CE5E374-1E3F-D640-B065-2E24C2F3A737}"/>
                  </a:ext>
                </a:extLst>
              </p:cNvPr>
              <p:cNvSpPr>
                <a:spLocks noChangeAspect="1" noEditPoints="1" noChangeArrowheads="1" noChangeShapeType="1" noTextEdit="1"/>
              </p:cNvSpPr>
              <p:nvPr/>
            </p:nvSpPr>
            <p:spPr bwMode="auto">
              <a:xfrm>
                <a:off x="3543" y="5080"/>
                <a:ext cx="3518" cy="1753"/>
              </a:xfrm>
              <a:prstGeom prst="roundRect">
                <a:avLst>
                  <a:gd name="adj" fmla="val 16667"/>
                </a:avLst>
              </a:prstGeom>
              <a:noFill/>
              <a:ln w="9525">
                <a:solidFill>
                  <a:schemeClr val="accent6">
                    <a:lumMod val="7500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nSpc>
                    <a:spcPct val="115000"/>
                  </a:lnSpc>
                  <a:spcAft>
                    <a:spcPts val="1000"/>
                  </a:spcAft>
                </a:pPr>
                <a:r>
                  <a:rPr lang="el-GR" sz="2000" b="1" dirty="0" err="1">
                    <a:solidFill>
                      <a:schemeClr val="accent6">
                        <a:lumMod val="75000"/>
                      </a:schemeClr>
                    </a:solidFill>
                    <a:cs typeface="Calibri"/>
                  </a:rPr>
                  <a:t>Ω</a:t>
                </a:r>
                <a:endParaRPr lang="es-CL" sz="2000" b="1" dirty="0">
                  <a:solidFill>
                    <a:schemeClr val="accent6">
                      <a:lumMod val="75000"/>
                    </a:schemeClr>
                  </a:solidFill>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marL="971550">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marL="971550">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marL="971550">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marL="1390650">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6            </a:t>
                </a:r>
                <a:endParaRPr lang="es-CL"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8" name="Oval 113">
                <a:extLst>
                  <a:ext uri="{FF2B5EF4-FFF2-40B4-BE49-F238E27FC236}">
                    <a16:creationId xmlns:a16="http://schemas.microsoft.com/office/drawing/2014/main" id="{324761E8-2DBA-0741-B2E4-37B10D1E0764}"/>
                  </a:ext>
                </a:extLst>
              </p:cNvPr>
              <p:cNvSpPr>
                <a:spLocks noChangeAspect="1" noEditPoints="1" noChangeArrowheads="1" noChangeShapeType="1" noTextEdit="1"/>
              </p:cNvSpPr>
              <p:nvPr/>
            </p:nvSpPr>
            <p:spPr bwMode="auto">
              <a:xfrm>
                <a:off x="4241" y="5456"/>
                <a:ext cx="1605" cy="1087"/>
              </a:xfrm>
              <a:prstGeom prst="ellipse">
                <a:avLst/>
              </a:prstGeom>
              <a:noFill/>
              <a:ln w="9525">
                <a:solidFill>
                  <a:srgbClr val="000000"/>
                </a:solidFill>
                <a:round/>
                <a:headEnd/>
                <a:tailEnd/>
              </a:ln>
              <a:extLst>
                <a:ext uri="{909E8E84-426E-40DD-AFC4-6F175D3DCCD1}">
                  <a14:hiddenFill xmlns:a14="http://schemas.microsoft.com/office/drawing/2010/main">
                    <a:solidFill>
                      <a:schemeClr val="tx2">
                        <a:lumMod val="60000"/>
                        <a:lumOff val="40000"/>
                        <a:alpha val="52940"/>
                      </a:schemeClr>
                    </a:solidFill>
                  </a14:hiddenFill>
                </a:ext>
              </a:extLst>
            </p:spPr>
            <p:txBody>
              <a:bodyPr rot="0" vert="horz" wrap="square" lIns="0" tIns="0" rIns="0" bIns="0" anchor="ctr" anchorCtr="0" upright="1">
                <a:noAutofit/>
              </a:bodyPr>
              <a:lstStyle/>
              <a:p>
                <a:pPr>
                  <a:lnSpc>
                    <a:spcPct val="115000"/>
                  </a:lnSpc>
                  <a:spcAft>
                    <a:spcPts val="1000"/>
                  </a:spcAft>
                </a:pPr>
                <a:r>
                  <a:rPr lang="es-CL"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r>
                  <a:rPr lang="es-CL" b="1" dirty="0">
                    <a:solidFill>
                      <a:schemeClr val="accent6">
                        <a:lumMod val="75000"/>
                      </a:schemeClr>
                    </a:solidFill>
                    <a:effectLst/>
                    <a:latin typeface="Calibri" panose="020F0502020204030204" pitchFamily="34" charset="0"/>
                    <a:ea typeface="Calibri" panose="020F0502020204030204" pitchFamily="34" charset="0"/>
                    <a:cs typeface="Arial" panose="020B0604020202020204" pitchFamily="34" charset="0"/>
                  </a:rPr>
                  <a:t>A </a:t>
                </a:r>
                <a:endParaRPr lang="es-CL" dirty="0">
                  <a:solidFill>
                    <a:schemeClr val="accent6">
                      <a:lumMod val="75000"/>
                    </a:schemeClr>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b="1" dirty="0">
                    <a:effectLst/>
                    <a:latin typeface="Calibri" panose="020F0502020204030204" pitchFamily="34" charset="0"/>
                    <a:ea typeface="Calibri" panose="020F0502020204030204" pitchFamily="34" charset="0"/>
                    <a:cs typeface="Arial" panose="020B0604020202020204" pitchFamily="34" charset="0"/>
                  </a:rPr>
                  <a:t>   1     3          5              </a:t>
                </a:r>
                <a:endParaRPr lang="es-CL"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p:txBody>
          </p:sp>
        </p:grpSp>
      </p:grpSp>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61B854FE-D71C-D444-9619-D1F1522556DF}"/>
                  </a:ext>
                </a:extLst>
              </p:cNvPr>
              <p:cNvSpPr/>
              <p:nvPr/>
            </p:nvSpPr>
            <p:spPr>
              <a:xfrm>
                <a:off x="2452438" y="5513231"/>
                <a:ext cx="8896880" cy="369332"/>
              </a:xfrm>
              <a:prstGeom prst="rect">
                <a:avLst/>
              </a:prstGeom>
            </p:spPr>
            <p:txBody>
              <a:bodyPr wrap="square">
                <a:spAutoFit/>
              </a:bodyPr>
              <a:lstStyle/>
              <a:p>
                <a:r>
                  <a:rPr lang="es-CL" dirty="0"/>
                  <a:t>Si dos sucesos A y B son </a:t>
                </a:r>
                <a:r>
                  <a:rPr lang="es-CL" b="1" i="1" dirty="0">
                    <a:solidFill>
                      <a:schemeClr val="accent6">
                        <a:lumMod val="75000"/>
                      </a:schemeClr>
                    </a:solidFill>
                  </a:rPr>
                  <a:t>incompatibles o mutuamente excluyentes</a:t>
                </a:r>
                <a:r>
                  <a:rPr lang="es-CL" b="1" dirty="0">
                    <a:solidFill>
                      <a:schemeClr val="accent6">
                        <a:lumMod val="75000"/>
                      </a:schemeClr>
                    </a:solidFill>
                  </a:rPr>
                  <a:t> </a:t>
                </a:r>
                <a:r>
                  <a:rPr lang="es-CL" dirty="0"/>
                  <a:t>se cumple que A ∩ B = </a:t>
                </a:r>
                <a14:m>
                  <m:oMath xmlns:m="http://schemas.openxmlformats.org/officeDocument/2006/math">
                    <m:r>
                      <a:rPr lang="es-CL" i="1">
                        <a:latin typeface="Cambria Math" panose="02040503050406030204" pitchFamily="18" charset="0"/>
                      </a:rPr>
                      <m:t>∅</m:t>
                    </m:r>
                  </m:oMath>
                </a14:m>
                <a:r>
                  <a:rPr lang="es-CL" dirty="0"/>
                  <a:t>  . </a:t>
                </a:r>
              </a:p>
            </p:txBody>
          </p:sp>
        </mc:Choice>
        <mc:Fallback xmlns="">
          <p:sp>
            <p:nvSpPr>
              <p:cNvPr id="6" name="Rectángulo 5">
                <a:extLst>
                  <a:ext uri="{FF2B5EF4-FFF2-40B4-BE49-F238E27FC236}">
                    <a16:creationId xmlns:a16="http://schemas.microsoft.com/office/drawing/2014/main" id="{61B854FE-D71C-D444-9619-D1F1522556DF}"/>
                  </a:ext>
                </a:extLst>
              </p:cNvPr>
              <p:cNvSpPr>
                <a:spLocks noRot="1" noChangeAspect="1" noMove="1" noResize="1" noEditPoints="1" noAdjustHandles="1" noChangeArrowheads="1" noChangeShapeType="1" noTextEdit="1"/>
              </p:cNvSpPr>
              <p:nvPr/>
            </p:nvSpPr>
            <p:spPr>
              <a:xfrm>
                <a:off x="2452438" y="5513231"/>
                <a:ext cx="8896880" cy="369332"/>
              </a:xfrm>
              <a:prstGeom prst="rect">
                <a:avLst/>
              </a:prstGeom>
              <a:blipFill>
                <a:blip r:embed="rId3"/>
                <a:stretch>
                  <a:fillRect l="-428" t="-3333" r="-999" b="-23333"/>
                </a:stretch>
              </a:blipFill>
            </p:spPr>
            <p:txBody>
              <a:bodyPr/>
              <a:lstStyle/>
              <a:p>
                <a:r>
                  <a:rPr lang="es-CL">
                    <a:noFill/>
                  </a:rPr>
                  <a:t> </a:t>
                </a:r>
              </a:p>
            </p:txBody>
          </p:sp>
        </mc:Fallback>
      </mc:AlternateContent>
    </p:spTree>
    <p:extLst>
      <p:ext uri="{BB962C8B-B14F-4D97-AF65-F5344CB8AC3E}">
        <p14:creationId xmlns:p14="http://schemas.microsoft.com/office/powerpoint/2010/main" val="631153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Operaciones con Sucesos</a:t>
            </a: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20" name="Rectángulo 19">
            <a:extLst>
              <a:ext uri="{FF2B5EF4-FFF2-40B4-BE49-F238E27FC236}">
                <a16:creationId xmlns:a16="http://schemas.microsoft.com/office/drawing/2014/main" id="{5F90565C-AA75-764F-A2F2-D4383A7DC652}"/>
              </a:ext>
            </a:extLst>
          </p:cNvPr>
          <p:cNvSpPr/>
          <p:nvPr/>
        </p:nvSpPr>
        <p:spPr>
          <a:xfrm>
            <a:off x="2628900" y="1409298"/>
            <a:ext cx="8562264" cy="2954655"/>
          </a:xfrm>
          <a:prstGeom prst="rect">
            <a:avLst/>
          </a:prstGeom>
        </p:spPr>
        <p:txBody>
          <a:bodyPr wrap="square">
            <a:spAutoFit/>
          </a:bodyPr>
          <a:lstStyle/>
          <a:p>
            <a:pPr lvl="0" algn="just"/>
            <a:r>
              <a:rPr lang="es-CL" sz="2000" b="1" dirty="0">
                <a:solidFill>
                  <a:schemeClr val="accent6">
                    <a:lumMod val="75000"/>
                  </a:schemeClr>
                </a:solidFill>
              </a:rPr>
              <a:t>Diferencia de Sucesos</a:t>
            </a:r>
            <a:r>
              <a:rPr lang="es-CL" b="1" dirty="0">
                <a:solidFill>
                  <a:schemeClr val="accent6">
                    <a:lumMod val="75000"/>
                  </a:schemeClr>
                </a:solidFill>
              </a:rPr>
              <a:t>. </a:t>
            </a:r>
          </a:p>
          <a:p>
            <a:pPr lvl="0" algn="just"/>
            <a:endParaRPr lang="es-CL" b="1" dirty="0">
              <a:solidFill>
                <a:schemeClr val="accent6">
                  <a:lumMod val="75000"/>
                </a:schemeClr>
              </a:solidFill>
            </a:endParaRPr>
          </a:p>
          <a:p>
            <a:pPr lvl="0" algn="just"/>
            <a:r>
              <a:rPr lang="es-CL" dirty="0"/>
              <a:t>Dado dos sucesos A y B,  se llama </a:t>
            </a:r>
            <a:r>
              <a:rPr lang="es-CL" b="1" dirty="0">
                <a:solidFill>
                  <a:schemeClr val="accent6">
                    <a:lumMod val="75000"/>
                  </a:schemeClr>
                </a:solidFill>
              </a:rPr>
              <a:t>diferencia  A y B</a:t>
            </a:r>
            <a:r>
              <a:rPr lang="es-CL" dirty="0"/>
              <a:t>, y se representa por  </a:t>
            </a:r>
            <a:r>
              <a:rPr lang="es-CL" b="1" dirty="0">
                <a:solidFill>
                  <a:schemeClr val="accent6">
                    <a:lumMod val="75000"/>
                  </a:schemeClr>
                </a:solidFill>
              </a:rPr>
              <a:t>A </a:t>
            </a:r>
            <a:r>
              <a:rPr lang="es-CL" sz="2000" b="1" dirty="0">
                <a:solidFill>
                  <a:schemeClr val="accent6">
                    <a:lumMod val="75000"/>
                  </a:schemeClr>
                </a:solidFill>
              </a:rPr>
              <a:t>-</a:t>
            </a:r>
            <a:r>
              <a:rPr lang="es-CL" b="1" dirty="0">
                <a:solidFill>
                  <a:schemeClr val="accent6">
                    <a:lumMod val="75000"/>
                  </a:schemeClr>
                </a:solidFill>
              </a:rPr>
              <a:t> B,  </a:t>
            </a:r>
            <a:r>
              <a:rPr lang="es-CL" dirty="0"/>
              <a:t>al suceso  que incluye a los elementos que están en A pero que no están en B</a:t>
            </a:r>
          </a:p>
          <a:p>
            <a:pPr lvl="0" algn="just"/>
            <a:endParaRPr lang="es-CL" dirty="0"/>
          </a:p>
          <a:p>
            <a:pPr lvl="0" algn="just"/>
            <a:r>
              <a:rPr lang="es-CL" dirty="0"/>
              <a:t>Por ejemplo:  </a:t>
            </a:r>
          </a:p>
          <a:p>
            <a:pPr lvl="0" algn="just"/>
            <a:endParaRPr lang="es-CL" dirty="0"/>
          </a:p>
          <a:p>
            <a:pPr lvl="0" algn="just"/>
            <a:r>
              <a:rPr lang="es-CL" dirty="0"/>
              <a:t>A: Sacar impar , es decir , A = { 1 , 3 , 5 }</a:t>
            </a:r>
          </a:p>
          <a:p>
            <a:pPr lvl="0" algn="just"/>
            <a:r>
              <a:rPr lang="es-CL" dirty="0"/>
              <a:t>B: Sacar mayor a 4 , es deicr ,  B = { 5 , 6 }</a:t>
            </a:r>
          </a:p>
          <a:p>
            <a:pPr lvl="0" algn="just"/>
            <a:r>
              <a:rPr lang="es-CL" dirty="0"/>
              <a:t>Luego </a:t>
            </a:r>
            <a:r>
              <a:rPr lang="es-CL" b="1" dirty="0">
                <a:solidFill>
                  <a:schemeClr val="accent6">
                    <a:lumMod val="75000"/>
                  </a:schemeClr>
                </a:solidFill>
              </a:rPr>
              <a:t>A </a:t>
            </a:r>
            <a:r>
              <a:rPr lang="es-CL" sz="2000" b="1" dirty="0">
                <a:solidFill>
                  <a:schemeClr val="accent6">
                    <a:lumMod val="75000"/>
                  </a:schemeClr>
                </a:solidFill>
              </a:rPr>
              <a:t>-</a:t>
            </a:r>
            <a:r>
              <a:rPr lang="es-CL" b="1" dirty="0">
                <a:solidFill>
                  <a:schemeClr val="accent6">
                    <a:lumMod val="75000"/>
                  </a:schemeClr>
                </a:solidFill>
              </a:rPr>
              <a:t> B </a:t>
            </a:r>
            <a:r>
              <a:rPr lang="es-CL" dirty="0"/>
              <a:t>= {  1 , 3  }</a:t>
            </a:r>
          </a:p>
        </p:txBody>
      </p:sp>
      <p:grpSp>
        <p:nvGrpSpPr>
          <p:cNvPr id="9" name="Group 108">
            <a:extLst>
              <a:ext uri="{FF2B5EF4-FFF2-40B4-BE49-F238E27FC236}">
                <a16:creationId xmlns:a16="http://schemas.microsoft.com/office/drawing/2014/main" id="{3B138A52-F8A6-6142-B916-B06BA527FB14}"/>
              </a:ext>
            </a:extLst>
          </p:cNvPr>
          <p:cNvGrpSpPr>
            <a:grpSpLocks noChangeAspect="1"/>
          </p:cNvGrpSpPr>
          <p:nvPr/>
        </p:nvGrpSpPr>
        <p:grpSpPr bwMode="auto">
          <a:xfrm>
            <a:off x="7124972" y="3429000"/>
            <a:ext cx="3731673" cy="1859472"/>
            <a:chOff x="3805" y="8025"/>
            <a:chExt cx="3518" cy="1753"/>
          </a:xfrm>
        </p:grpSpPr>
        <p:grpSp>
          <p:nvGrpSpPr>
            <p:cNvPr id="15" name="Group 110">
              <a:extLst>
                <a:ext uri="{FF2B5EF4-FFF2-40B4-BE49-F238E27FC236}">
                  <a16:creationId xmlns:a16="http://schemas.microsoft.com/office/drawing/2014/main" id="{81C2233E-3DBC-5143-9C39-575B8AB64E99}"/>
                </a:ext>
              </a:extLst>
            </p:cNvPr>
            <p:cNvGrpSpPr>
              <a:grpSpLocks noChangeAspect="1"/>
            </p:cNvGrpSpPr>
            <p:nvPr/>
          </p:nvGrpSpPr>
          <p:grpSpPr bwMode="auto">
            <a:xfrm>
              <a:off x="3805" y="8025"/>
              <a:ext cx="3518" cy="1753"/>
              <a:chOff x="3602" y="5028"/>
              <a:chExt cx="3518" cy="1753"/>
            </a:xfrm>
          </p:grpSpPr>
          <p:sp>
            <p:nvSpPr>
              <p:cNvPr id="18" name="Oval 113">
                <a:extLst>
                  <a:ext uri="{FF2B5EF4-FFF2-40B4-BE49-F238E27FC236}">
                    <a16:creationId xmlns:a16="http://schemas.microsoft.com/office/drawing/2014/main" id="{324761E8-2DBA-0741-B2E4-37B10D1E0764}"/>
                  </a:ext>
                </a:extLst>
              </p:cNvPr>
              <p:cNvSpPr>
                <a:spLocks noChangeAspect="1" noEditPoints="1" noChangeArrowheads="1" noChangeShapeType="1" noTextEdit="1"/>
              </p:cNvSpPr>
              <p:nvPr/>
            </p:nvSpPr>
            <p:spPr bwMode="auto">
              <a:xfrm>
                <a:off x="3969" y="5401"/>
                <a:ext cx="1605" cy="1087"/>
              </a:xfrm>
              <a:prstGeom prst="ellipse">
                <a:avLst/>
              </a:prstGeom>
              <a:solidFill>
                <a:schemeClr val="accent6">
                  <a:lumMod val="60000"/>
                  <a:lumOff val="40000"/>
                  <a:alpha val="52940"/>
                </a:schemeClr>
              </a:solidFill>
              <a:ln w="9525">
                <a:solidFill>
                  <a:srgbClr val="000000"/>
                </a:solidFill>
                <a:round/>
                <a:headEnd/>
                <a:tailEnd/>
              </a:ln>
            </p:spPr>
            <p:txBody>
              <a:bodyPr rot="0" vert="horz" wrap="square" lIns="0" tIns="0" rIns="0" bIns="0" anchor="ctr" anchorCtr="0" upright="1">
                <a:noAutofit/>
              </a:bodyPr>
              <a:lstStyle/>
              <a:p>
                <a:pPr>
                  <a:lnSpc>
                    <a:spcPct val="115000"/>
                  </a:lnSpc>
                  <a:spcAft>
                    <a:spcPts val="1000"/>
                  </a:spcAft>
                </a:pPr>
                <a:r>
                  <a:rPr lang="es-CL"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r>
                  <a:rPr lang="es-CL" b="1" dirty="0">
                    <a:solidFill>
                      <a:schemeClr val="accent6">
                        <a:lumMod val="75000"/>
                      </a:schemeClr>
                    </a:solidFill>
                    <a:effectLst/>
                    <a:latin typeface="Calibri" panose="020F0502020204030204" pitchFamily="34" charset="0"/>
                    <a:ea typeface="Calibri" panose="020F0502020204030204" pitchFamily="34" charset="0"/>
                    <a:cs typeface="Arial" panose="020B0604020202020204" pitchFamily="34" charset="0"/>
                  </a:rPr>
                  <a:t>A </a:t>
                </a:r>
                <a:endParaRPr lang="es-CL" dirty="0">
                  <a:solidFill>
                    <a:schemeClr val="accent6">
                      <a:lumMod val="75000"/>
                    </a:schemeClr>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b="1" dirty="0">
                    <a:effectLst/>
                    <a:latin typeface="Calibri" panose="020F0502020204030204" pitchFamily="34" charset="0"/>
                    <a:ea typeface="Calibri" panose="020F0502020204030204" pitchFamily="34" charset="0"/>
                    <a:cs typeface="Arial" panose="020B0604020202020204" pitchFamily="34" charset="0"/>
                  </a:rPr>
                  <a:t>   1     3</a:t>
                </a:r>
                <a:endParaRPr lang="es-CL"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7" name="AutoShape 112">
                <a:extLst>
                  <a:ext uri="{FF2B5EF4-FFF2-40B4-BE49-F238E27FC236}">
                    <a16:creationId xmlns:a16="http://schemas.microsoft.com/office/drawing/2014/main" id="{9CE5E374-1E3F-D640-B065-2E24C2F3A737}"/>
                  </a:ext>
                </a:extLst>
              </p:cNvPr>
              <p:cNvSpPr>
                <a:spLocks noChangeAspect="1" noEditPoints="1" noChangeArrowheads="1" noChangeShapeType="1" noTextEdit="1"/>
              </p:cNvSpPr>
              <p:nvPr/>
            </p:nvSpPr>
            <p:spPr bwMode="auto">
              <a:xfrm>
                <a:off x="3602" y="5028"/>
                <a:ext cx="3518" cy="1753"/>
              </a:xfrm>
              <a:prstGeom prst="roundRect">
                <a:avLst>
                  <a:gd name="adj" fmla="val 16667"/>
                </a:avLst>
              </a:prstGeom>
              <a:noFill/>
              <a:ln w="9525">
                <a:solidFill>
                  <a:schemeClr val="accent6">
                    <a:lumMod val="7500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nSpc>
                    <a:spcPct val="115000"/>
                  </a:lnSpc>
                  <a:spcAft>
                    <a:spcPts val="1000"/>
                  </a:spcAft>
                </a:pPr>
                <a:r>
                  <a:rPr lang="el-GR" sz="2000" b="1" dirty="0" err="1">
                    <a:solidFill>
                      <a:schemeClr val="accent6">
                        <a:lumMod val="75000"/>
                      </a:schemeClr>
                    </a:solidFill>
                    <a:cs typeface="Calibri"/>
                  </a:rPr>
                  <a:t>Ω</a:t>
                </a:r>
                <a:endParaRPr lang="es-CL" sz="2000" b="1" dirty="0">
                  <a:solidFill>
                    <a:schemeClr val="accent6">
                      <a:lumMod val="75000"/>
                    </a:schemeClr>
                  </a:solidFill>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marL="971550">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marL="971550">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marL="971550">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marL="1390650">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6            </a:t>
                </a:r>
                <a:endParaRPr lang="es-CL"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6" name="Oval 111">
                <a:extLst>
                  <a:ext uri="{FF2B5EF4-FFF2-40B4-BE49-F238E27FC236}">
                    <a16:creationId xmlns:a16="http://schemas.microsoft.com/office/drawing/2014/main" id="{1E1A860A-7625-F044-948C-0A2E2909D437}"/>
                  </a:ext>
                </a:extLst>
              </p:cNvPr>
              <p:cNvSpPr>
                <a:spLocks noChangeAspect="1" noEditPoints="1" noChangeArrowheads="1" noChangeShapeType="1" noTextEdit="1"/>
              </p:cNvSpPr>
              <p:nvPr/>
            </p:nvSpPr>
            <p:spPr bwMode="auto">
              <a:xfrm>
                <a:off x="5022" y="5424"/>
                <a:ext cx="1443" cy="1084"/>
              </a:xfrm>
              <a:prstGeom prst="ellipse">
                <a:avLst/>
              </a:prstGeom>
              <a:noFill/>
              <a:ln w="9525">
                <a:solidFill>
                  <a:srgbClr val="000000"/>
                </a:solidFill>
                <a:round/>
                <a:headEnd/>
                <a:tailEnd/>
              </a:ln>
              <a:extLst>
                <a:ext uri="{909E8E84-426E-40DD-AFC4-6F175D3DCCD1}">
                  <a14:hiddenFill xmlns:a14="http://schemas.microsoft.com/office/drawing/2010/main">
                    <a:solidFill>
                      <a:schemeClr val="tx2">
                        <a:lumMod val="60000"/>
                        <a:lumOff val="40000"/>
                        <a:alpha val="47058"/>
                      </a:schemeClr>
                    </a:solidFill>
                  </a14:hiddenFill>
                </a:ext>
              </a:extLst>
            </p:spPr>
            <p:txBody>
              <a:bodyPr rot="0" vert="horz" wrap="square" lIns="91440" tIns="45720" rIns="91440" bIns="45720" anchor="t" anchorCtr="0" upright="1">
                <a:noAutofit/>
              </a:bodyPr>
              <a:lstStyle/>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r>
                  <a:rPr lang="es-CL" sz="1100"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r>
                  <a:rPr lang="es-CL" b="1" dirty="0">
                    <a:effectLst/>
                    <a:latin typeface="Calibri" panose="020F0502020204030204" pitchFamily="34" charset="0"/>
                    <a:ea typeface="Calibri" panose="020F0502020204030204" pitchFamily="34" charset="0"/>
                    <a:cs typeface="Arial" panose="020B0604020202020204" pitchFamily="34" charset="0"/>
                  </a:rPr>
                  <a:t>6 </a:t>
                </a:r>
                <a:r>
                  <a:rPr lang="es-CL"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endParaRPr lang="es-CL"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r>
                  <a:rPr lang="es-CL" b="1" dirty="0">
                    <a:solidFill>
                      <a:schemeClr val="accent6">
                        <a:lumMod val="75000"/>
                      </a:schemeClr>
                    </a:solidFill>
                    <a:effectLst/>
                    <a:latin typeface="Calibri" panose="020F0502020204030204" pitchFamily="34" charset="0"/>
                    <a:ea typeface="Calibri" panose="020F0502020204030204" pitchFamily="34" charset="0"/>
                    <a:cs typeface="Arial" panose="020B0604020202020204" pitchFamily="34" charset="0"/>
                  </a:rPr>
                  <a:t>B</a:t>
                </a:r>
                <a:endParaRPr lang="es-CL" dirty="0">
                  <a:solidFill>
                    <a:schemeClr val="accent6">
                      <a:lumMod val="75000"/>
                    </a:schemeClr>
                  </a:solidFill>
                  <a:effectLst/>
                  <a:latin typeface="Calibri" panose="020F0502020204030204" pitchFamily="34" charset="0"/>
                  <a:ea typeface="Calibri" panose="020F0502020204030204" pitchFamily="34" charset="0"/>
                  <a:cs typeface="Arial" panose="020B0604020202020204" pitchFamily="34" charset="0"/>
                </a:endParaRPr>
              </a:p>
            </p:txBody>
          </p:sp>
        </p:grpSp>
        <p:sp>
          <p:nvSpPr>
            <p:cNvPr id="10" name="Forma libre 9" descr="5">
              <a:extLst>
                <a:ext uri="{FF2B5EF4-FFF2-40B4-BE49-F238E27FC236}">
                  <a16:creationId xmlns:a16="http://schemas.microsoft.com/office/drawing/2014/main" id="{637E2FC4-24F9-7B47-80A1-D3BDC5FF2B89}"/>
                </a:ext>
              </a:extLst>
            </p:cNvPr>
            <p:cNvSpPr>
              <a:spLocks noChangeAspect="1" noEditPoints="1" noChangeArrowheads="1" noChangeShapeType="1" noTextEdit="1"/>
            </p:cNvSpPr>
            <p:nvPr/>
          </p:nvSpPr>
          <p:spPr bwMode="auto">
            <a:xfrm>
              <a:off x="5225" y="8548"/>
              <a:ext cx="544" cy="804"/>
            </a:xfrm>
            <a:custGeom>
              <a:avLst/>
              <a:gdLst>
                <a:gd name="T0" fmla="*/ 148167 w 544"/>
                <a:gd name="T1" fmla="*/ 158 h 804"/>
                <a:gd name="T2" fmla="*/ 127000 w 544"/>
                <a:gd name="T3" fmla="*/ 12858 h 804"/>
                <a:gd name="T4" fmla="*/ 114300 w 544"/>
                <a:gd name="T5" fmla="*/ 42492 h 804"/>
                <a:gd name="T6" fmla="*/ 105834 w 544"/>
                <a:gd name="T7" fmla="*/ 55192 h 804"/>
                <a:gd name="T8" fmla="*/ 97367 w 544"/>
                <a:gd name="T9" fmla="*/ 80592 h 804"/>
                <a:gd name="T10" fmla="*/ 76200 w 544"/>
                <a:gd name="T11" fmla="*/ 105992 h 804"/>
                <a:gd name="T12" fmla="*/ 63500 w 544"/>
                <a:gd name="T13" fmla="*/ 101758 h 804"/>
                <a:gd name="T14" fmla="*/ 42334 w 544"/>
                <a:gd name="T15" fmla="*/ 118692 h 804"/>
                <a:gd name="T16" fmla="*/ 33867 w 544"/>
                <a:gd name="T17" fmla="*/ 131392 h 804"/>
                <a:gd name="T18" fmla="*/ 29634 w 544"/>
                <a:gd name="T19" fmla="*/ 144092 h 804"/>
                <a:gd name="T20" fmla="*/ 21167 w 544"/>
                <a:gd name="T21" fmla="*/ 156792 h 804"/>
                <a:gd name="T22" fmla="*/ 12700 w 544"/>
                <a:gd name="T23" fmla="*/ 182192 h 804"/>
                <a:gd name="T24" fmla="*/ 4234 w 544"/>
                <a:gd name="T25" fmla="*/ 249925 h 804"/>
                <a:gd name="T26" fmla="*/ 0 w 544"/>
                <a:gd name="T27" fmla="*/ 271092 h 804"/>
                <a:gd name="T28" fmla="*/ 4234 w 544"/>
                <a:gd name="T29" fmla="*/ 355758 h 804"/>
                <a:gd name="T30" fmla="*/ 8467 w 544"/>
                <a:gd name="T31" fmla="*/ 368458 h 804"/>
                <a:gd name="T32" fmla="*/ 25400 w 544"/>
                <a:gd name="T33" fmla="*/ 393858 h 804"/>
                <a:gd name="T34" fmla="*/ 33867 w 544"/>
                <a:gd name="T35" fmla="*/ 406558 h 804"/>
                <a:gd name="T36" fmla="*/ 38100 w 544"/>
                <a:gd name="T37" fmla="*/ 419258 h 804"/>
                <a:gd name="T38" fmla="*/ 67734 w 544"/>
                <a:gd name="T39" fmla="*/ 457358 h 804"/>
                <a:gd name="T40" fmla="*/ 93134 w 544"/>
                <a:gd name="T41" fmla="*/ 474292 h 804"/>
                <a:gd name="T42" fmla="*/ 105834 w 544"/>
                <a:gd name="T43" fmla="*/ 482758 h 804"/>
                <a:gd name="T44" fmla="*/ 118534 w 544"/>
                <a:gd name="T45" fmla="*/ 491225 h 804"/>
                <a:gd name="T46" fmla="*/ 131234 w 544"/>
                <a:gd name="T47" fmla="*/ 495458 h 804"/>
                <a:gd name="T48" fmla="*/ 156634 w 544"/>
                <a:gd name="T49" fmla="*/ 482758 h 804"/>
                <a:gd name="T50" fmla="*/ 173567 w 544"/>
                <a:gd name="T51" fmla="*/ 457358 h 804"/>
                <a:gd name="T52" fmla="*/ 190500 w 544"/>
                <a:gd name="T53" fmla="*/ 431958 h 804"/>
                <a:gd name="T54" fmla="*/ 198967 w 544"/>
                <a:gd name="T55" fmla="*/ 419258 h 804"/>
                <a:gd name="T56" fmla="*/ 211667 w 544"/>
                <a:gd name="T57" fmla="*/ 406558 h 804"/>
                <a:gd name="T58" fmla="*/ 220134 w 544"/>
                <a:gd name="T59" fmla="*/ 393858 h 804"/>
                <a:gd name="T60" fmla="*/ 245534 w 544"/>
                <a:gd name="T61" fmla="*/ 376925 h 804"/>
                <a:gd name="T62" fmla="*/ 270934 w 544"/>
                <a:gd name="T63" fmla="*/ 338825 h 804"/>
                <a:gd name="T64" fmla="*/ 279400 w 544"/>
                <a:gd name="T65" fmla="*/ 326125 h 804"/>
                <a:gd name="T66" fmla="*/ 287867 w 544"/>
                <a:gd name="T67" fmla="*/ 313425 h 804"/>
                <a:gd name="T68" fmla="*/ 300567 w 544"/>
                <a:gd name="T69" fmla="*/ 275325 h 804"/>
                <a:gd name="T70" fmla="*/ 304800 w 544"/>
                <a:gd name="T71" fmla="*/ 262625 h 804"/>
                <a:gd name="T72" fmla="*/ 309034 w 544"/>
                <a:gd name="T73" fmla="*/ 249925 h 804"/>
                <a:gd name="T74" fmla="*/ 304800 w 544"/>
                <a:gd name="T75" fmla="*/ 177958 h 804"/>
                <a:gd name="T76" fmla="*/ 300567 w 544"/>
                <a:gd name="T77" fmla="*/ 165258 h 804"/>
                <a:gd name="T78" fmla="*/ 283634 w 544"/>
                <a:gd name="T79" fmla="*/ 152558 h 804"/>
                <a:gd name="T80" fmla="*/ 258234 w 544"/>
                <a:gd name="T81" fmla="*/ 135625 h 804"/>
                <a:gd name="T82" fmla="*/ 228600 w 544"/>
                <a:gd name="T83" fmla="*/ 101758 h 804"/>
                <a:gd name="T84" fmla="*/ 203200 w 544"/>
                <a:gd name="T85" fmla="*/ 63658 h 804"/>
                <a:gd name="T86" fmla="*/ 194734 w 544"/>
                <a:gd name="T87" fmla="*/ 50958 h 804"/>
                <a:gd name="T88" fmla="*/ 182034 w 544"/>
                <a:gd name="T89" fmla="*/ 42492 h 804"/>
                <a:gd name="T90" fmla="*/ 160867 w 544"/>
                <a:gd name="T91" fmla="*/ 21325 h 804"/>
                <a:gd name="T92" fmla="*/ 148167 w 544"/>
                <a:gd name="T93" fmla="*/ 158 h 8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44" h="804">
                  <a:moveTo>
                    <a:pt x="281" y="4"/>
                  </a:moveTo>
                  <a:cubicBezTo>
                    <a:pt x="249" y="0"/>
                    <a:pt x="220" y="34"/>
                    <a:pt x="198" y="51"/>
                  </a:cubicBezTo>
                  <a:cubicBezTo>
                    <a:pt x="176" y="68"/>
                    <a:pt x="167" y="93"/>
                    <a:pt x="152" y="108"/>
                  </a:cubicBezTo>
                  <a:cubicBezTo>
                    <a:pt x="137" y="123"/>
                    <a:pt x="124" y="125"/>
                    <a:pt x="110" y="139"/>
                  </a:cubicBezTo>
                  <a:cubicBezTo>
                    <a:pt x="96" y="153"/>
                    <a:pt x="82" y="167"/>
                    <a:pt x="69" y="190"/>
                  </a:cubicBezTo>
                  <a:cubicBezTo>
                    <a:pt x="56" y="213"/>
                    <a:pt x="41" y="254"/>
                    <a:pt x="33" y="278"/>
                  </a:cubicBezTo>
                  <a:cubicBezTo>
                    <a:pt x="25" y="302"/>
                    <a:pt x="28" y="315"/>
                    <a:pt x="23" y="335"/>
                  </a:cubicBezTo>
                  <a:cubicBezTo>
                    <a:pt x="18" y="355"/>
                    <a:pt x="4" y="376"/>
                    <a:pt x="2" y="397"/>
                  </a:cubicBezTo>
                  <a:cubicBezTo>
                    <a:pt x="0" y="418"/>
                    <a:pt x="10" y="437"/>
                    <a:pt x="12" y="459"/>
                  </a:cubicBezTo>
                  <a:cubicBezTo>
                    <a:pt x="14" y="481"/>
                    <a:pt x="5" y="505"/>
                    <a:pt x="12" y="531"/>
                  </a:cubicBezTo>
                  <a:cubicBezTo>
                    <a:pt x="19" y="557"/>
                    <a:pt x="39" y="589"/>
                    <a:pt x="54" y="613"/>
                  </a:cubicBezTo>
                  <a:cubicBezTo>
                    <a:pt x="69" y="637"/>
                    <a:pt x="86" y="653"/>
                    <a:pt x="102" y="673"/>
                  </a:cubicBezTo>
                  <a:cubicBezTo>
                    <a:pt x="118" y="693"/>
                    <a:pt x="128" y="711"/>
                    <a:pt x="149" y="733"/>
                  </a:cubicBezTo>
                  <a:cubicBezTo>
                    <a:pt x="170" y="755"/>
                    <a:pt x="205" y="796"/>
                    <a:pt x="229" y="804"/>
                  </a:cubicBezTo>
                  <a:lnTo>
                    <a:pt x="291" y="784"/>
                  </a:lnTo>
                  <a:cubicBezTo>
                    <a:pt x="316" y="770"/>
                    <a:pt x="352" y="745"/>
                    <a:pt x="379" y="722"/>
                  </a:cubicBezTo>
                  <a:cubicBezTo>
                    <a:pt x="406" y="699"/>
                    <a:pt x="428" y="672"/>
                    <a:pt x="451" y="644"/>
                  </a:cubicBezTo>
                  <a:cubicBezTo>
                    <a:pt x="474" y="616"/>
                    <a:pt x="505" y="579"/>
                    <a:pt x="518" y="552"/>
                  </a:cubicBezTo>
                  <a:lnTo>
                    <a:pt x="529" y="479"/>
                  </a:lnTo>
                  <a:lnTo>
                    <a:pt x="544" y="392"/>
                  </a:lnTo>
                  <a:cubicBezTo>
                    <a:pt x="544" y="359"/>
                    <a:pt x="543" y="320"/>
                    <a:pt x="529" y="283"/>
                  </a:cubicBezTo>
                  <a:cubicBezTo>
                    <a:pt x="515" y="246"/>
                    <a:pt x="484" y="204"/>
                    <a:pt x="461" y="170"/>
                  </a:cubicBezTo>
                  <a:lnTo>
                    <a:pt x="389" y="77"/>
                  </a:lnTo>
                  <a:cubicBezTo>
                    <a:pt x="359" y="49"/>
                    <a:pt x="313" y="8"/>
                    <a:pt x="281" y="4"/>
                  </a:cubicBezTo>
                  <a:close/>
                </a:path>
              </a:pathLst>
            </a:custGeom>
            <a:solidFill>
              <a:schemeClr val="bg1"/>
            </a:solidFill>
            <a:ln w="9525">
              <a:solidFill>
                <a:schemeClr val="tx2">
                  <a:lumMod val="40000"/>
                  <a:lumOff val="60000"/>
                </a:schemeClr>
              </a:solidFill>
              <a:round/>
              <a:headEnd/>
              <a:tailEnd/>
            </a:ln>
            <a:effectLst>
              <a:outerShdw dist="23000" dir="5400000" rotWithShape="0">
                <a:srgbClr val="808080">
                  <a:alpha val="34998"/>
                </a:srgbClr>
              </a:outerShdw>
            </a:effectLst>
          </p:spPr>
          <p:txBody>
            <a:bodyPr rot="0" vert="horz" wrap="square" lIns="91440" tIns="45720" rIns="91440" bIns="45720" anchor="ctr" anchorCtr="0" upright="1">
              <a:noAutofit/>
            </a:bodyPr>
            <a:lstStyle/>
            <a:p>
              <a:r>
                <a:rPr lang="es-ES_tradnl" dirty="0"/>
                <a:t>   5 </a:t>
              </a:r>
            </a:p>
          </p:txBody>
        </p:sp>
      </p:grpSp>
    </p:spTree>
    <p:extLst>
      <p:ext uri="{BB962C8B-B14F-4D97-AF65-F5344CB8AC3E}">
        <p14:creationId xmlns:p14="http://schemas.microsoft.com/office/powerpoint/2010/main" val="2959647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Conceptos de Probabilidad  </a:t>
            </a: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20" name="Rectángulo 19">
            <a:extLst>
              <a:ext uri="{FF2B5EF4-FFF2-40B4-BE49-F238E27FC236}">
                <a16:creationId xmlns:a16="http://schemas.microsoft.com/office/drawing/2014/main" id="{5F90565C-AA75-764F-A2F2-D4383A7DC652}"/>
              </a:ext>
            </a:extLst>
          </p:cNvPr>
          <p:cNvSpPr/>
          <p:nvPr/>
        </p:nvSpPr>
        <p:spPr>
          <a:xfrm>
            <a:off x="2628900" y="1409298"/>
            <a:ext cx="8562264" cy="1508105"/>
          </a:xfrm>
          <a:prstGeom prst="rect">
            <a:avLst/>
          </a:prstGeom>
        </p:spPr>
        <p:txBody>
          <a:bodyPr wrap="square">
            <a:spAutoFit/>
          </a:bodyPr>
          <a:lstStyle/>
          <a:p>
            <a:pPr lvl="0" algn="just"/>
            <a:r>
              <a:rPr lang="es-CL" sz="2000" b="1" dirty="0">
                <a:solidFill>
                  <a:schemeClr val="accent6">
                    <a:lumMod val="75000"/>
                  </a:schemeClr>
                </a:solidFill>
              </a:rPr>
              <a:t>PROBABILIDAD EXPERIMENTAL</a:t>
            </a:r>
            <a:endParaRPr lang="es-CL" b="1" dirty="0">
              <a:solidFill>
                <a:schemeClr val="accent6">
                  <a:lumMod val="75000"/>
                </a:schemeClr>
              </a:solidFill>
            </a:endParaRPr>
          </a:p>
          <a:p>
            <a:pPr lvl="0" algn="just"/>
            <a:endParaRPr lang="es-CL" b="1" dirty="0">
              <a:solidFill>
                <a:schemeClr val="accent6">
                  <a:lumMod val="75000"/>
                </a:schemeClr>
              </a:solidFill>
            </a:endParaRPr>
          </a:p>
          <a:p>
            <a:pPr lvl="0" algn="just"/>
            <a:r>
              <a:rPr lang="es-CL" b="1" dirty="0">
                <a:solidFill>
                  <a:srgbClr val="FF0000"/>
                </a:solidFill>
              </a:rPr>
              <a:t>Concepto Frecuentista</a:t>
            </a:r>
          </a:p>
          <a:p>
            <a:pPr lvl="0" algn="just"/>
            <a:endParaRPr lang="es-CL" b="1" dirty="0">
              <a:solidFill>
                <a:srgbClr val="FF0000"/>
              </a:solidFill>
            </a:endParaRPr>
          </a:p>
          <a:p>
            <a:pPr lvl="0" algn="just"/>
            <a:endParaRPr lang="es-CL" b="1" dirty="0">
              <a:solidFill>
                <a:srgbClr val="FF0000"/>
              </a:solidFill>
            </a:endParaRPr>
          </a:p>
        </p:txBody>
      </p:sp>
      <p:sp>
        <p:nvSpPr>
          <p:cNvPr id="3" name="Rectángulo 2">
            <a:extLst>
              <a:ext uri="{FF2B5EF4-FFF2-40B4-BE49-F238E27FC236}">
                <a16:creationId xmlns:a16="http://schemas.microsoft.com/office/drawing/2014/main" id="{21C8BB6B-762C-2F45-91DD-8AE6519FAAE5}"/>
              </a:ext>
            </a:extLst>
          </p:cNvPr>
          <p:cNvSpPr/>
          <p:nvPr/>
        </p:nvSpPr>
        <p:spPr>
          <a:xfrm>
            <a:off x="2256659" y="2405512"/>
            <a:ext cx="9306745" cy="3770263"/>
          </a:xfrm>
          <a:prstGeom prst="rect">
            <a:avLst/>
          </a:prstGeom>
        </p:spPr>
        <p:txBody>
          <a:bodyPr wrap="square">
            <a:spAutoFit/>
          </a:bodyPr>
          <a:lstStyle/>
          <a:p>
            <a:pPr marL="270510" indent="179705" algn="just">
              <a:lnSpc>
                <a:spcPct val="115000"/>
              </a:lnSpc>
              <a:spcAft>
                <a:spcPts val="1000"/>
              </a:spcAft>
            </a:pPr>
            <a:r>
              <a:rPr lang="es-CL" dirty="0">
                <a:latin typeface="Arial" panose="020B0604020202020204" pitchFamily="34" charset="0"/>
                <a:ea typeface="Calibri" panose="020F0502020204030204" pitchFamily="34" charset="0"/>
                <a:cs typeface="Arial" panose="020B0604020202020204" pitchFamily="34" charset="0"/>
              </a:rPr>
              <a:t>Dado un suceso A que se repite un número de veces, si observamos la frecuencia con que se repite ese suceso, obtendremos las probabilidades asociadas asignando la frecuencia relativa a cada suceso.</a:t>
            </a:r>
            <a:endParaRPr lang="es-CL" dirty="0">
              <a:latin typeface="Calibri" panose="020F0502020204030204" pitchFamily="34" charset="0"/>
              <a:ea typeface="Calibri" panose="020F0502020204030204" pitchFamily="34" charset="0"/>
              <a:cs typeface="Arial" panose="020B0604020202020204" pitchFamily="34" charset="0"/>
            </a:endParaRPr>
          </a:p>
          <a:p>
            <a:pPr marL="270510" indent="179705" algn="just">
              <a:lnSpc>
                <a:spcPct val="115000"/>
              </a:lnSpc>
              <a:spcAft>
                <a:spcPts val="1000"/>
              </a:spcAft>
            </a:pPr>
            <a:r>
              <a:rPr lang="es-CL" dirty="0">
                <a:latin typeface="Arial" panose="020B0604020202020204" pitchFamily="34" charset="0"/>
                <a:ea typeface="Calibri" panose="020F0502020204030204" pitchFamily="34" charset="0"/>
                <a:cs typeface="Arial" panose="020B0604020202020204" pitchFamily="34" charset="0"/>
              </a:rPr>
              <a:t>Se llama </a:t>
            </a:r>
            <a:r>
              <a:rPr lang="es-CL" dirty="0">
                <a:solidFill>
                  <a:srgbClr val="0000FF"/>
                </a:solidFill>
                <a:latin typeface="Arial" panose="020B0604020202020204" pitchFamily="34" charset="0"/>
                <a:ea typeface="Calibri" panose="020F0502020204030204" pitchFamily="34" charset="0"/>
                <a:cs typeface="Arial" panose="020B0604020202020204" pitchFamily="34" charset="0"/>
              </a:rPr>
              <a:t>frecuencia absoluta</a:t>
            </a:r>
            <a:r>
              <a:rPr lang="es-CL" dirty="0">
                <a:latin typeface="Arial" panose="020B0604020202020204" pitchFamily="34" charset="0"/>
                <a:ea typeface="Calibri" panose="020F0502020204030204" pitchFamily="34" charset="0"/>
                <a:cs typeface="Arial" panose="020B0604020202020204" pitchFamily="34" charset="0"/>
              </a:rPr>
              <a:t> de un suceso A al número de veces que se verifica A al realizar el experimento un número determinado de veces.  Se llama </a:t>
            </a:r>
            <a:r>
              <a:rPr lang="es-CL" dirty="0">
                <a:solidFill>
                  <a:srgbClr val="0000FF"/>
                </a:solidFill>
                <a:latin typeface="Arial" panose="020B0604020202020204" pitchFamily="34" charset="0"/>
                <a:ea typeface="Calibri" panose="020F0502020204030204" pitchFamily="34" charset="0"/>
                <a:cs typeface="Arial" panose="020B0604020202020204" pitchFamily="34" charset="0"/>
              </a:rPr>
              <a:t>frecuencia relativa</a:t>
            </a:r>
            <a:r>
              <a:rPr lang="es-CL" dirty="0">
                <a:latin typeface="Arial" panose="020B0604020202020204" pitchFamily="34" charset="0"/>
                <a:ea typeface="Calibri" panose="020F0502020204030204" pitchFamily="34" charset="0"/>
                <a:cs typeface="Arial" panose="020B0604020202020204" pitchFamily="34" charset="0"/>
              </a:rPr>
              <a:t> de un suceso A al cociente entre su frecuencia absoluta y el número de veces que se realiza el experimento.</a:t>
            </a:r>
            <a:endParaRPr lang="es-CL" dirty="0">
              <a:latin typeface="Calibri" panose="020F0502020204030204" pitchFamily="34" charset="0"/>
              <a:ea typeface="Calibri" panose="020F0502020204030204" pitchFamily="34" charset="0"/>
              <a:cs typeface="Arial" panose="020B0604020202020204" pitchFamily="34" charset="0"/>
            </a:endParaRPr>
          </a:p>
          <a:p>
            <a:pPr marL="270510" indent="179705" algn="just">
              <a:lnSpc>
                <a:spcPct val="115000"/>
              </a:lnSpc>
              <a:spcAft>
                <a:spcPts val="1000"/>
              </a:spcAft>
            </a:pPr>
            <a:endParaRPr lang="es-CL" dirty="0">
              <a:latin typeface="Arial" panose="020B0604020202020204" pitchFamily="34" charset="0"/>
              <a:ea typeface="Calibri" panose="020F0502020204030204" pitchFamily="34" charset="0"/>
              <a:cs typeface="Arial" panose="020B0604020202020204" pitchFamily="34" charset="0"/>
            </a:endParaRPr>
          </a:p>
          <a:p>
            <a:pPr marL="270510" indent="179705" algn="just">
              <a:lnSpc>
                <a:spcPct val="115000"/>
              </a:lnSpc>
              <a:spcAft>
                <a:spcPts val="1000"/>
              </a:spcAft>
            </a:pPr>
            <a:r>
              <a:rPr lang="es-CL" b="1" dirty="0">
                <a:solidFill>
                  <a:srgbClr val="FF0000"/>
                </a:solidFill>
                <a:latin typeface="Arial" panose="020B0604020202020204" pitchFamily="34" charset="0"/>
                <a:ea typeface="Calibri" panose="020F0502020204030204" pitchFamily="34" charset="0"/>
                <a:cs typeface="Arial" panose="020B0604020202020204" pitchFamily="34" charset="0"/>
              </a:rPr>
              <a:t>Ir a Actividad 1 </a:t>
            </a:r>
            <a:endParaRPr lang="es-CL" b="1" dirty="0">
              <a:solidFill>
                <a:srgbClr val="FF0000"/>
              </a:solidFill>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dirty="0">
                <a:latin typeface="Arial" panose="020B0604020202020204" pitchFamily="34" charset="0"/>
                <a:ea typeface="Calibri" panose="020F0502020204030204" pitchFamily="34" charset="0"/>
                <a:cs typeface="Arial" panose="020B0604020202020204" pitchFamily="34" charset="0"/>
              </a:rPr>
              <a:t> </a:t>
            </a:r>
            <a:endParaRPr lang="es-CL"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59821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Conceptos de Probabilidad  </a:t>
            </a: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3" name="Rectángulo 2">
            <a:extLst>
              <a:ext uri="{FF2B5EF4-FFF2-40B4-BE49-F238E27FC236}">
                <a16:creationId xmlns:a16="http://schemas.microsoft.com/office/drawing/2014/main" id="{21C8BB6B-762C-2F45-91DD-8AE6519FAAE5}"/>
              </a:ext>
            </a:extLst>
          </p:cNvPr>
          <p:cNvSpPr/>
          <p:nvPr/>
        </p:nvSpPr>
        <p:spPr>
          <a:xfrm>
            <a:off x="2168429" y="1417960"/>
            <a:ext cx="9306745" cy="708912"/>
          </a:xfrm>
          <a:prstGeom prst="rect">
            <a:avLst/>
          </a:prstGeom>
        </p:spPr>
        <p:txBody>
          <a:bodyPr wrap="square">
            <a:spAutoFit/>
          </a:bodyPr>
          <a:lstStyle/>
          <a:p>
            <a:pPr marL="270510">
              <a:lnSpc>
                <a:spcPct val="115000"/>
              </a:lnSpc>
              <a:spcAft>
                <a:spcPts val="1000"/>
              </a:spcAft>
            </a:pPr>
            <a:r>
              <a:rPr lang="es-CL" dirty="0">
                <a:solidFill>
                  <a:srgbClr val="FF0000"/>
                </a:solidFill>
                <a:latin typeface="Arial" panose="020B0604020202020204" pitchFamily="34" charset="0"/>
                <a:ea typeface="Calibri" panose="020F0502020204030204" pitchFamily="34" charset="0"/>
                <a:cs typeface="Arial" panose="020B0604020202020204" pitchFamily="34" charset="0"/>
              </a:rPr>
              <a:t>Ejemplo</a:t>
            </a:r>
            <a:r>
              <a:rPr lang="es-CL" dirty="0">
                <a:latin typeface="Arial" panose="020B0604020202020204" pitchFamily="34" charset="0"/>
                <a:ea typeface="Calibri" panose="020F0502020204030204" pitchFamily="34" charset="0"/>
                <a:cs typeface="Arial" panose="020B0604020202020204" pitchFamily="34" charset="0"/>
              </a:rPr>
              <a:t>: Se lanzó en dado 2000 veces y se registraron los resultados en una Tabla de Frecuencias. </a:t>
            </a:r>
            <a:endParaRPr lang="es-CL" dirty="0">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4" name="Tabla 3">
            <a:extLst>
              <a:ext uri="{FF2B5EF4-FFF2-40B4-BE49-F238E27FC236}">
                <a16:creationId xmlns:a16="http://schemas.microsoft.com/office/drawing/2014/main" id="{D01191F2-A045-BE4E-A454-E6E9ABEAB675}"/>
              </a:ext>
            </a:extLst>
          </p:cNvPr>
          <p:cNvGraphicFramePr>
            <a:graphicFrameLocks noGrp="1"/>
          </p:cNvGraphicFramePr>
          <p:nvPr>
            <p:extLst>
              <p:ext uri="{D42A27DB-BD31-4B8C-83A1-F6EECF244321}">
                <p14:modId xmlns:p14="http://schemas.microsoft.com/office/powerpoint/2010/main" val="3552511243"/>
              </p:ext>
            </p:extLst>
          </p:nvPr>
        </p:nvGraphicFramePr>
        <p:xfrm>
          <a:off x="2575560" y="2258165"/>
          <a:ext cx="7040880" cy="3592974"/>
        </p:xfrm>
        <a:graphic>
          <a:graphicData uri="http://schemas.openxmlformats.org/drawingml/2006/table">
            <a:tbl>
              <a:tblPr firstRow="1" firstCol="1" bandRow="1">
                <a:tableStyleId>{5C22544A-7EE6-4342-B048-85BDC9FD1C3A}</a:tableStyleId>
              </a:tblPr>
              <a:tblGrid>
                <a:gridCol w="2346960">
                  <a:extLst>
                    <a:ext uri="{9D8B030D-6E8A-4147-A177-3AD203B41FA5}">
                      <a16:colId xmlns:a16="http://schemas.microsoft.com/office/drawing/2014/main" val="684105058"/>
                    </a:ext>
                  </a:extLst>
                </a:gridCol>
                <a:gridCol w="2346960">
                  <a:extLst>
                    <a:ext uri="{9D8B030D-6E8A-4147-A177-3AD203B41FA5}">
                      <a16:colId xmlns:a16="http://schemas.microsoft.com/office/drawing/2014/main" val="1385900793"/>
                    </a:ext>
                  </a:extLst>
                </a:gridCol>
                <a:gridCol w="2346960">
                  <a:extLst>
                    <a:ext uri="{9D8B030D-6E8A-4147-A177-3AD203B41FA5}">
                      <a16:colId xmlns:a16="http://schemas.microsoft.com/office/drawing/2014/main" val="3827689244"/>
                    </a:ext>
                  </a:extLst>
                </a:gridCol>
              </a:tblGrid>
              <a:tr h="509922">
                <a:tc>
                  <a:txBody>
                    <a:bodyPr/>
                    <a:lstStyle/>
                    <a:p>
                      <a:pPr algn="ctr">
                        <a:lnSpc>
                          <a:spcPct val="115000"/>
                        </a:lnSpc>
                        <a:spcAft>
                          <a:spcPts val="1000"/>
                        </a:spcAft>
                      </a:pPr>
                      <a:r>
                        <a:rPr lang="es-CL" sz="1800" dirty="0">
                          <a:effectLst/>
                        </a:rPr>
                        <a:t>Cara del Dado</a:t>
                      </a:r>
                      <a:endParaRPr lang="es-CL"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71755" marB="71755" anchor="ctr">
                    <a:solidFill>
                      <a:schemeClr val="accent6">
                        <a:lumMod val="75000"/>
                      </a:schemeClr>
                    </a:solidFill>
                  </a:tcPr>
                </a:tc>
                <a:tc>
                  <a:txBody>
                    <a:bodyPr/>
                    <a:lstStyle/>
                    <a:p>
                      <a:pPr algn="ctr">
                        <a:lnSpc>
                          <a:spcPct val="115000"/>
                        </a:lnSpc>
                        <a:spcAft>
                          <a:spcPts val="1000"/>
                        </a:spcAft>
                      </a:pPr>
                      <a:r>
                        <a:rPr lang="es-CL" sz="1800" dirty="0">
                          <a:effectLst/>
                        </a:rPr>
                        <a:t>f</a:t>
                      </a:r>
                      <a:r>
                        <a:rPr lang="es-CL" sz="1800" baseline="-25000" dirty="0">
                          <a:effectLst/>
                        </a:rPr>
                        <a:t>i</a:t>
                      </a:r>
                      <a:endParaRPr lang="es-CL"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71755" marB="71755" anchor="ctr">
                    <a:solidFill>
                      <a:schemeClr val="accent6">
                        <a:lumMod val="75000"/>
                      </a:schemeClr>
                    </a:solidFill>
                  </a:tcPr>
                </a:tc>
                <a:tc>
                  <a:txBody>
                    <a:bodyPr/>
                    <a:lstStyle/>
                    <a:p>
                      <a:pPr algn="ctr">
                        <a:lnSpc>
                          <a:spcPct val="115000"/>
                        </a:lnSpc>
                        <a:spcAft>
                          <a:spcPts val="1000"/>
                        </a:spcAft>
                      </a:pPr>
                      <a:r>
                        <a:rPr lang="es-CL" sz="1800" dirty="0">
                          <a:effectLst/>
                        </a:rPr>
                        <a:t>fr</a:t>
                      </a:r>
                      <a:r>
                        <a:rPr lang="es-CL" sz="1800" baseline="-25000" dirty="0">
                          <a:effectLst/>
                        </a:rPr>
                        <a:t>i</a:t>
                      </a:r>
                      <a:endParaRPr lang="es-CL"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71755" marB="71755" anchor="ctr">
                    <a:solidFill>
                      <a:schemeClr val="accent6">
                        <a:lumMod val="75000"/>
                      </a:schemeClr>
                    </a:solidFill>
                  </a:tcPr>
                </a:tc>
                <a:extLst>
                  <a:ext uri="{0D108BD9-81ED-4DB2-BD59-A6C34878D82A}">
                    <a16:rowId xmlns:a16="http://schemas.microsoft.com/office/drawing/2014/main" val="1135693304"/>
                  </a:ext>
                </a:extLst>
              </a:tr>
              <a:tr h="420149">
                <a:tc>
                  <a:txBody>
                    <a:bodyPr/>
                    <a:lstStyle/>
                    <a:p>
                      <a:pPr algn="ctr">
                        <a:lnSpc>
                          <a:spcPct val="115000"/>
                        </a:lnSpc>
                        <a:spcAft>
                          <a:spcPts val="1000"/>
                        </a:spcAft>
                      </a:pPr>
                      <a:r>
                        <a:rPr lang="es-CL" sz="1800" dirty="0">
                          <a:effectLst/>
                        </a:rPr>
                        <a:t>1</a:t>
                      </a:r>
                      <a:endParaRPr lang="es-CL"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71755" marB="71755" anchor="ctr">
                    <a:solidFill>
                      <a:schemeClr val="accent6">
                        <a:lumMod val="75000"/>
                      </a:schemeClr>
                    </a:solidFill>
                  </a:tcPr>
                </a:tc>
                <a:tc>
                  <a:txBody>
                    <a:bodyPr/>
                    <a:lstStyle/>
                    <a:p>
                      <a:pPr algn="ctr">
                        <a:lnSpc>
                          <a:spcPct val="115000"/>
                        </a:lnSpc>
                        <a:spcAft>
                          <a:spcPts val="1000"/>
                        </a:spcAft>
                      </a:pPr>
                      <a:r>
                        <a:rPr lang="es-CL" sz="1800" b="1" dirty="0">
                          <a:effectLst/>
                        </a:rPr>
                        <a:t>350</a:t>
                      </a:r>
                      <a:endParaRPr lang="es-CL" sz="18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71755" marB="71755" anchor="ctr"/>
                </a:tc>
                <a:tc>
                  <a:txBody>
                    <a:bodyPr/>
                    <a:lstStyle/>
                    <a:p>
                      <a:pPr algn="ctr">
                        <a:lnSpc>
                          <a:spcPct val="115000"/>
                        </a:lnSpc>
                        <a:spcAft>
                          <a:spcPts val="1000"/>
                        </a:spcAft>
                      </a:pPr>
                      <a:r>
                        <a:rPr lang="es-CL" sz="1800" b="1">
                          <a:effectLst/>
                        </a:rPr>
                        <a:t>0,175</a:t>
                      </a:r>
                      <a:endParaRPr lang="es-CL" sz="18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71755" marB="71755" anchor="ctr"/>
                </a:tc>
                <a:extLst>
                  <a:ext uri="{0D108BD9-81ED-4DB2-BD59-A6C34878D82A}">
                    <a16:rowId xmlns:a16="http://schemas.microsoft.com/office/drawing/2014/main" val="3733103634"/>
                  </a:ext>
                </a:extLst>
              </a:tr>
              <a:tr h="420149">
                <a:tc>
                  <a:txBody>
                    <a:bodyPr/>
                    <a:lstStyle/>
                    <a:p>
                      <a:pPr algn="ctr">
                        <a:lnSpc>
                          <a:spcPct val="115000"/>
                        </a:lnSpc>
                        <a:spcAft>
                          <a:spcPts val="1000"/>
                        </a:spcAft>
                      </a:pPr>
                      <a:r>
                        <a:rPr lang="es-CL" sz="1800" dirty="0">
                          <a:effectLst/>
                        </a:rPr>
                        <a:t>2</a:t>
                      </a:r>
                      <a:endParaRPr lang="es-CL"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71755" marB="71755" anchor="ctr">
                    <a:solidFill>
                      <a:schemeClr val="accent6">
                        <a:lumMod val="75000"/>
                      </a:schemeClr>
                    </a:solidFill>
                  </a:tcPr>
                </a:tc>
                <a:tc>
                  <a:txBody>
                    <a:bodyPr/>
                    <a:lstStyle/>
                    <a:p>
                      <a:pPr algn="ctr">
                        <a:lnSpc>
                          <a:spcPct val="115000"/>
                        </a:lnSpc>
                        <a:spcAft>
                          <a:spcPts val="1000"/>
                        </a:spcAft>
                      </a:pPr>
                      <a:r>
                        <a:rPr lang="es-CL" sz="1800" b="1" dirty="0">
                          <a:effectLst/>
                        </a:rPr>
                        <a:t>340</a:t>
                      </a:r>
                      <a:endParaRPr lang="es-CL" sz="18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71755" marB="71755" anchor="ctr"/>
                </a:tc>
                <a:tc>
                  <a:txBody>
                    <a:bodyPr/>
                    <a:lstStyle/>
                    <a:p>
                      <a:pPr algn="ctr">
                        <a:lnSpc>
                          <a:spcPct val="115000"/>
                        </a:lnSpc>
                        <a:spcAft>
                          <a:spcPts val="1000"/>
                        </a:spcAft>
                      </a:pPr>
                      <a:r>
                        <a:rPr lang="es-CL" sz="1800" b="1">
                          <a:effectLst/>
                        </a:rPr>
                        <a:t>0,170</a:t>
                      </a:r>
                      <a:endParaRPr lang="es-CL" sz="18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71755" marB="71755" anchor="ctr"/>
                </a:tc>
                <a:extLst>
                  <a:ext uri="{0D108BD9-81ED-4DB2-BD59-A6C34878D82A}">
                    <a16:rowId xmlns:a16="http://schemas.microsoft.com/office/drawing/2014/main" val="1125129398"/>
                  </a:ext>
                </a:extLst>
              </a:tr>
              <a:tr h="420149">
                <a:tc>
                  <a:txBody>
                    <a:bodyPr/>
                    <a:lstStyle/>
                    <a:p>
                      <a:pPr algn="ctr">
                        <a:lnSpc>
                          <a:spcPct val="115000"/>
                        </a:lnSpc>
                        <a:spcAft>
                          <a:spcPts val="1000"/>
                        </a:spcAft>
                      </a:pPr>
                      <a:r>
                        <a:rPr lang="es-CL" sz="1800" dirty="0">
                          <a:effectLst/>
                        </a:rPr>
                        <a:t>3</a:t>
                      </a:r>
                      <a:endParaRPr lang="es-CL"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71755" marB="71755" anchor="ctr">
                    <a:solidFill>
                      <a:schemeClr val="accent6">
                        <a:lumMod val="75000"/>
                      </a:schemeClr>
                    </a:solidFill>
                  </a:tcPr>
                </a:tc>
                <a:tc>
                  <a:txBody>
                    <a:bodyPr/>
                    <a:lstStyle/>
                    <a:p>
                      <a:pPr algn="ctr">
                        <a:lnSpc>
                          <a:spcPct val="115000"/>
                        </a:lnSpc>
                        <a:spcAft>
                          <a:spcPts val="1000"/>
                        </a:spcAft>
                      </a:pPr>
                      <a:r>
                        <a:rPr lang="es-CL" sz="1800" b="1">
                          <a:effectLst/>
                        </a:rPr>
                        <a:t>330</a:t>
                      </a:r>
                      <a:endParaRPr lang="es-CL" sz="18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71755" marB="71755" anchor="ctr"/>
                </a:tc>
                <a:tc>
                  <a:txBody>
                    <a:bodyPr/>
                    <a:lstStyle/>
                    <a:p>
                      <a:pPr algn="ctr">
                        <a:lnSpc>
                          <a:spcPct val="115000"/>
                        </a:lnSpc>
                        <a:spcAft>
                          <a:spcPts val="1000"/>
                        </a:spcAft>
                      </a:pPr>
                      <a:r>
                        <a:rPr lang="es-CL" sz="1800" b="1" dirty="0">
                          <a:effectLst/>
                        </a:rPr>
                        <a:t>0,165</a:t>
                      </a:r>
                      <a:endParaRPr lang="es-CL" sz="18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71755" marB="71755" anchor="ctr"/>
                </a:tc>
                <a:extLst>
                  <a:ext uri="{0D108BD9-81ED-4DB2-BD59-A6C34878D82A}">
                    <a16:rowId xmlns:a16="http://schemas.microsoft.com/office/drawing/2014/main" val="1352673006"/>
                  </a:ext>
                </a:extLst>
              </a:tr>
              <a:tr h="420149">
                <a:tc>
                  <a:txBody>
                    <a:bodyPr/>
                    <a:lstStyle/>
                    <a:p>
                      <a:pPr algn="ctr">
                        <a:lnSpc>
                          <a:spcPct val="115000"/>
                        </a:lnSpc>
                        <a:spcAft>
                          <a:spcPts val="1000"/>
                        </a:spcAft>
                      </a:pPr>
                      <a:r>
                        <a:rPr lang="es-CL" sz="1800" dirty="0">
                          <a:effectLst/>
                        </a:rPr>
                        <a:t>4</a:t>
                      </a:r>
                      <a:endParaRPr lang="es-CL"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71755" marB="71755" anchor="ctr">
                    <a:solidFill>
                      <a:schemeClr val="accent6">
                        <a:lumMod val="75000"/>
                      </a:schemeClr>
                    </a:solidFill>
                  </a:tcPr>
                </a:tc>
                <a:tc>
                  <a:txBody>
                    <a:bodyPr/>
                    <a:lstStyle/>
                    <a:p>
                      <a:pPr algn="ctr">
                        <a:lnSpc>
                          <a:spcPct val="115000"/>
                        </a:lnSpc>
                        <a:spcAft>
                          <a:spcPts val="1000"/>
                        </a:spcAft>
                      </a:pPr>
                      <a:r>
                        <a:rPr lang="es-CL" sz="1800" b="1">
                          <a:effectLst/>
                        </a:rPr>
                        <a:t>330</a:t>
                      </a:r>
                      <a:endParaRPr lang="es-CL" sz="18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71755" marB="71755" anchor="ctr"/>
                </a:tc>
                <a:tc>
                  <a:txBody>
                    <a:bodyPr/>
                    <a:lstStyle/>
                    <a:p>
                      <a:pPr algn="ctr">
                        <a:lnSpc>
                          <a:spcPct val="115000"/>
                        </a:lnSpc>
                        <a:spcAft>
                          <a:spcPts val="1000"/>
                        </a:spcAft>
                      </a:pPr>
                      <a:r>
                        <a:rPr lang="es-CL" sz="1800" b="1" dirty="0">
                          <a:effectLst/>
                        </a:rPr>
                        <a:t>0,165</a:t>
                      </a:r>
                      <a:endParaRPr lang="es-CL" sz="18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71755" marB="71755" anchor="ctr"/>
                </a:tc>
                <a:extLst>
                  <a:ext uri="{0D108BD9-81ED-4DB2-BD59-A6C34878D82A}">
                    <a16:rowId xmlns:a16="http://schemas.microsoft.com/office/drawing/2014/main" val="145672322"/>
                  </a:ext>
                </a:extLst>
              </a:tr>
              <a:tr h="420149">
                <a:tc>
                  <a:txBody>
                    <a:bodyPr/>
                    <a:lstStyle/>
                    <a:p>
                      <a:pPr algn="ctr">
                        <a:lnSpc>
                          <a:spcPct val="115000"/>
                        </a:lnSpc>
                        <a:spcAft>
                          <a:spcPts val="1000"/>
                        </a:spcAft>
                      </a:pPr>
                      <a:r>
                        <a:rPr lang="es-CL" sz="1800" dirty="0">
                          <a:effectLst/>
                        </a:rPr>
                        <a:t>5</a:t>
                      </a:r>
                      <a:endParaRPr lang="es-CL"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71755" marB="71755" anchor="ctr">
                    <a:solidFill>
                      <a:schemeClr val="accent6">
                        <a:lumMod val="75000"/>
                      </a:schemeClr>
                    </a:solidFill>
                  </a:tcPr>
                </a:tc>
                <a:tc>
                  <a:txBody>
                    <a:bodyPr/>
                    <a:lstStyle/>
                    <a:p>
                      <a:pPr algn="ctr">
                        <a:lnSpc>
                          <a:spcPct val="115000"/>
                        </a:lnSpc>
                        <a:spcAft>
                          <a:spcPts val="1000"/>
                        </a:spcAft>
                      </a:pPr>
                      <a:r>
                        <a:rPr lang="es-CL" sz="1800" b="1">
                          <a:effectLst/>
                        </a:rPr>
                        <a:t>360</a:t>
                      </a:r>
                      <a:endParaRPr lang="es-CL" sz="18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71755" marB="71755" anchor="ctr"/>
                </a:tc>
                <a:tc>
                  <a:txBody>
                    <a:bodyPr/>
                    <a:lstStyle/>
                    <a:p>
                      <a:pPr algn="ctr">
                        <a:lnSpc>
                          <a:spcPct val="115000"/>
                        </a:lnSpc>
                        <a:spcAft>
                          <a:spcPts val="1000"/>
                        </a:spcAft>
                      </a:pPr>
                      <a:r>
                        <a:rPr lang="es-CL" sz="1800" b="1" dirty="0">
                          <a:effectLst/>
                        </a:rPr>
                        <a:t>0,180</a:t>
                      </a:r>
                      <a:endParaRPr lang="es-CL" sz="18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71755" marB="71755" anchor="ctr"/>
                </a:tc>
                <a:extLst>
                  <a:ext uri="{0D108BD9-81ED-4DB2-BD59-A6C34878D82A}">
                    <a16:rowId xmlns:a16="http://schemas.microsoft.com/office/drawing/2014/main" val="2704389079"/>
                  </a:ext>
                </a:extLst>
              </a:tr>
              <a:tr h="420149">
                <a:tc>
                  <a:txBody>
                    <a:bodyPr/>
                    <a:lstStyle/>
                    <a:p>
                      <a:pPr algn="ctr">
                        <a:lnSpc>
                          <a:spcPct val="115000"/>
                        </a:lnSpc>
                        <a:spcAft>
                          <a:spcPts val="1000"/>
                        </a:spcAft>
                      </a:pPr>
                      <a:r>
                        <a:rPr lang="es-CL" sz="1800" dirty="0">
                          <a:effectLst/>
                        </a:rPr>
                        <a:t>6</a:t>
                      </a:r>
                      <a:endParaRPr lang="es-CL"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71755" marB="71755" anchor="ctr">
                    <a:solidFill>
                      <a:schemeClr val="accent6">
                        <a:lumMod val="75000"/>
                      </a:schemeClr>
                    </a:solidFill>
                  </a:tcPr>
                </a:tc>
                <a:tc>
                  <a:txBody>
                    <a:bodyPr/>
                    <a:lstStyle/>
                    <a:p>
                      <a:pPr algn="ctr">
                        <a:lnSpc>
                          <a:spcPct val="115000"/>
                        </a:lnSpc>
                        <a:spcAft>
                          <a:spcPts val="1000"/>
                        </a:spcAft>
                      </a:pPr>
                      <a:r>
                        <a:rPr lang="es-CL" sz="1800" b="1">
                          <a:effectLst/>
                        </a:rPr>
                        <a:t>290</a:t>
                      </a:r>
                      <a:endParaRPr lang="es-CL" sz="18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71755" marB="71755" anchor="ctr"/>
                </a:tc>
                <a:tc>
                  <a:txBody>
                    <a:bodyPr/>
                    <a:lstStyle/>
                    <a:p>
                      <a:pPr algn="ctr">
                        <a:lnSpc>
                          <a:spcPct val="115000"/>
                        </a:lnSpc>
                        <a:spcAft>
                          <a:spcPts val="1000"/>
                        </a:spcAft>
                      </a:pPr>
                      <a:r>
                        <a:rPr lang="es-CL" sz="1800" b="1" dirty="0">
                          <a:effectLst/>
                        </a:rPr>
                        <a:t>0,145</a:t>
                      </a:r>
                      <a:endParaRPr lang="es-CL" sz="18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71755" marB="71755" anchor="ctr"/>
                </a:tc>
                <a:extLst>
                  <a:ext uri="{0D108BD9-81ED-4DB2-BD59-A6C34878D82A}">
                    <a16:rowId xmlns:a16="http://schemas.microsoft.com/office/drawing/2014/main" val="1663981626"/>
                  </a:ext>
                </a:extLst>
              </a:tr>
              <a:tr h="420149">
                <a:tc>
                  <a:txBody>
                    <a:bodyPr/>
                    <a:lstStyle/>
                    <a:p>
                      <a:pPr algn="ctr">
                        <a:lnSpc>
                          <a:spcPct val="115000"/>
                        </a:lnSpc>
                        <a:spcAft>
                          <a:spcPts val="1000"/>
                        </a:spcAft>
                      </a:pPr>
                      <a:r>
                        <a:rPr lang="es-CL" sz="1800" dirty="0">
                          <a:effectLst/>
                        </a:rPr>
                        <a:t> </a:t>
                      </a:r>
                      <a:endParaRPr lang="es-CL"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71755" marB="71755" anchor="ctr">
                    <a:solidFill>
                      <a:schemeClr val="accent6">
                        <a:lumMod val="75000"/>
                      </a:schemeClr>
                    </a:solidFill>
                  </a:tcPr>
                </a:tc>
                <a:tc>
                  <a:txBody>
                    <a:bodyPr/>
                    <a:lstStyle/>
                    <a:p>
                      <a:pPr algn="ctr">
                        <a:lnSpc>
                          <a:spcPct val="115000"/>
                        </a:lnSpc>
                        <a:spcAft>
                          <a:spcPts val="1000"/>
                        </a:spcAft>
                      </a:pPr>
                      <a:r>
                        <a:rPr lang="es-CL" sz="1800" b="1" dirty="0">
                          <a:effectLst/>
                        </a:rPr>
                        <a:t>2000</a:t>
                      </a:r>
                      <a:endParaRPr lang="es-CL" sz="18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71755" marB="71755" anchor="ctr">
                    <a:solidFill>
                      <a:schemeClr val="accent6">
                        <a:lumMod val="40000"/>
                        <a:lumOff val="60000"/>
                      </a:schemeClr>
                    </a:solidFill>
                  </a:tcPr>
                </a:tc>
                <a:tc>
                  <a:txBody>
                    <a:bodyPr/>
                    <a:lstStyle/>
                    <a:p>
                      <a:pPr algn="ctr">
                        <a:lnSpc>
                          <a:spcPct val="115000"/>
                        </a:lnSpc>
                        <a:spcAft>
                          <a:spcPts val="1000"/>
                        </a:spcAft>
                      </a:pPr>
                      <a:r>
                        <a:rPr lang="es-CL" sz="1800" b="1" dirty="0">
                          <a:effectLst/>
                        </a:rPr>
                        <a:t>1</a:t>
                      </a:r>
                      <a:endParaRPr lang="es-CL" sz="18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71755" marB="71755" anchor="ctr">
                    <a:solidFill>
                      <a:schemeClr val="accent6">
                        <a:lumMod val="40000"/>
                        <a:lumOff val="60000"/>
                      </a:schemeClr>
                    </a:solidFill>
                  </a:tcPr>
                </a:tc>
                <a:extLst>
                  <a:ext uri="{0D108BD9-81ED-4DB2-BD59-A6C34878D82A}">
                    <a16:rowId xmlns:a16="http://schemas.microsoft.com/office/drawing/2014/main" val="1255180014"/>
                  </a:ext>
                </a:extLst>
              </a:tr>
            </a:tbl>
          </a:graphicData>
        </a:graphic>
      </p:graphicFrame>
    </p:spTree>
    <p:extLst>
      <p:ext uri="{BB962C8B-B14F-4D97-AF65-F5344CB8AC3E}">
        <p14:creationId xmlns:p14="http://schemas.microsoft.com/office/powerpoint/2010/main" val="395239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Conceptos de Probabilidad  </a:t>
            </a: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3" name="Rectángulo 2">
            <a:extLst>
              <a:ext uri="{FF2B5EF4-FFF2-40B4-BE49-F238E27FC236}">
                <a16:creationId xmlns:a16="http://schemas.microsoft.com/office/drawing/2014/main" id="{21C8BB6B-762C-2F45-91DD-8AE6519FAAE5}"/>
              </a:ext>
            </a:extLst>
          </p:cNvPr>
          <p:cNvSpPr/>
          <p:nvPr/>
        </p:nvSpPr>
        <p:spPr>
          <a:xfrm>
            <a:off x="2168429" y="1417960"/>
            <a:ext cx="9306745" cy="2862322"/>
          </a:xfrm>
          <a:prstGeom prst="rect">
            <a:avLst/>
          </a:prstGeom>
        </p:spPr>
        <p:txBody>
          <a:bodyPr wrap="square">
            <a:spAutoFit/>
          </a:bodyPr>
          <a:lstStyle/>
          <a:p>
            <a:pPr algn="just"/>
            <a:r>
              <a:rPr lang="es-CL" dirty="0">
                <a:solidFill>
                  <a:srgbClr val="FF0000"/>
                </a:solidFill>
              </a:rPr>
              <a:t>En el ejemplo</a:t>
            </a:r>
            <a:r>
              <a:rPr lang="es-CL" dirty="0"/>
              <a:t>, la Probabilidad Experimental que salga un az al tirar el dado es de un 17,5%</a:t>
            </a:r>
          </a:p>
          <a:p>
            <a:pPr algn="just"/>
            <a:r>
              <a:rPr lang="es-CL" dirty="0"/>
              <a:t> </a:t>
            </a:r>
          </a:p>
          <a:p>
            <a:pPr algn="just"/>
            <a:r>
              <a:rPr lang="es-CL" dirty="0"/>
              <a:t>Cuando la cantidad de veces que se repite el experimento es muy grande, la frecuencia relativa con que aparece un suceso tiende a estabilizarse hacia un valor fijo.</a:t>
            </a:r>
          </a:p>
          <a:p>
            <a:pPr algn="just"/>
            <a:r>
              <a:rPr lang="es-CL" dirty="0"/>
              <a:t> </a:t>
            </a:r>
          </a:p>
          <a:p>
            <a:pPr algn="just"/>
            <a:r>
              <a:rPr lang="es-CL" dirty="0"/>
              <a:t>Este resultado, conocido como </a:t>
            </a:r>
            <a:r>
              <a:rPr lang="es-CL" b="1" dirty="0">
                <a:solidFill>
                  <a:schemeClr val="accent6">
                    <a:lumMod val="50000"/>
                  </a:schemeClr>
                </a:solidFill>
              </a:rPr>
              <a:t>Ley de los grandes números</a:t>
            </a:r>
            <a:r>
              <a:rPr lang="es-CL" dirty="0">
                <a:solidFill>
                  <a:schemeClr val="accent6">
                    <a:lumMod val="50000"/>
                  </a:schemeClr>
                </a:solidFill>
              </a:rPr>
              <a:t>, </a:t>
            </a:r>
            <a:r>
              <a:rPr lang="es-CL" dirty="0"/>
              <a:t>nos lleva a definir la probabilidad de un suceso como ese número hacia el que tiende la frecuencia relativa al repetir el experimento muchas veces.</a:t>
            </a:r>
          </a:p>
          <a:p>
            <a:br>
              <a:rPr lang="es-CL" dirty="0"/>
            </a:br>
            <a:r>
              <a:rPr lang="es-CL" dirty="0"/>
              <a:t> </a:t>
            </a:r>
          </a:p>
        </p:txBody>
      </p:sp>
    </p:spTree>
    <p:extLst>
      <p:ext uri="{BB962C8B-B14F-4D97-AF65-F5344CB8AC3E}">
        <p14:creationId xmlns:p14="http://schemas.microsoft.com/office/powerpoint/2010/main" val="4068552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Regla de LAPLACE</a:t>
            </a: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3" name="Rectángulo 2">
            <a:extLst>
              <a:ext uri="{FF2B5EF4-FFF2-40B4-BE49-F238E27FC236}">
                <a16:creationId xmlns:a16="http://schemas.microsoft.com/office/drawing/2014/main" id="{21C8BB6B-762C-2F45-91DD-8AE6519FAAE5}"/>
              </a:ext>
            </a:extLst>
          </p:cNvPr>
          <p:cNvSpPr/>
          <p:nvPr/>
        </p:nvSpPr>
        <p:spPr>
          <a:xfrm>
            <a:off x="2168429" y="1381384"/>
            <a:ext cx="9306745" cy="1399742"/>
          </a:xfrm>
          <a:prstGeom prst="rect">
            <a:avLst/>
          </a:prstGeom>
        </p:spPr>
        <p:txBody>
          <a:bodyPr wrap="square">
            <a:spAutoFit/>
          </a:bodyPr>
          <a:lstStyle/>
          <a:p>
            <a:pPr algn="just">
              <a:lnSpc>
                <a:spcPct val="120000"/>
              </a:lnSpc>
            </a:pPr>
            <a:r>
              <a:rPr lang="es-CL" dirty="0"/>
              <a:t>Cuando un experimento aleatorio es regular, es decir, que todos los sucesos elementales tienen la misma probabilidad de ocurrir, es decir, son </a:t>
            </a:r>
            <a:r>
              <a:rPr lang="es-CL" b="1" dirty="0">
                <a:solidFill>
                  <a:schemeClr val="accent6">
                    <a:lumMod val="75000"/>
                  </a:schemeClr>
                </a:solidFill>
              </a:rPr>
              <a:t>equiprobables</a:t>
            </a:r>
            <a:r>
              <a:rPr lang="es-CL" dirty="0"/>
              <a:t>, para calcular la probabilidad de un suceso cualquiera A, basta con contar y hacer el cociente entre el número de elementos que tiene A, casos favorables, y el número de elementos del Espacio Muestral, los casos totales.</a:t>
            </a:r>
          </a:p>
        </p:txBody>
      </p:sp>
      <p:sp>
        <p:nvSpPr>
          <p:cNvPr id="4" name="Rectángulo 3">
            <a:extLst>
              <a:ext uri="{FF2B5EF4-FFF2-40B4-BE49-F238E27FC236}">
                <a16:creationId xmlns:a16="http://schemas.microsoft.com/office/drawing/2014/main" id="{9D4101D7-4A01-6E4C-B770-A595BFB22DE9}"/>
              </a:ext>
            </a:extLst>
          </p:cNvPr>
          <p:cNvSpPr/>
          <p:nvPr/>
        </p:nvSpPr>
        <p:spPr>
          <a:xfrm>
            <a:off x="3048000" y="3036072"/>
            <a:ext cx="6096000" cy="785856"/>
          </a:xfrm>
          <a:prstGeom prst="rect">
            <a:avLst/>
          </a:prstGeom>
        </p:spPr>
        <p:txBody>
          <a:bodyPr>
            <a:spAutoFit/>
          </a:bodyPr>
          <a:lstStyle/>
          <a:p>
            <a:pPr marL="269875" algn="ctr">
              <a:lnSpc>
                <a:spcPct val="115000"/>
              </a:lnSpc>
              <a:spcBef>
                <a:spcPts val="300"/>
              </a:spcBef>
              <a:spcAft>
                <a:spcPts val="300"/>
              </a:spcAft>
            </a:pPr>
            <a:r>
              <a:rPr lang="es-CL" b="1" dirty="0">
                <a:solidFill>
                  <a:schemeClr val="accent6">
                    <a:lumMod val="75000"/>
                  </a:schemeClr>
                </a:solidFill>
                <a:latin typeface="Arial" panose="020B0604020202020204" pitchFamily="34" charset="0"/>
                <a:ea typeface="Calibri" panose="020F0502020204030204" pitchFamily="34" charset="0"/>
                <a:cs typeface="Arial" panose="020B0604020202020204" pitchFamily="34" charset="0"/>
              </a:rPr>
              <a:t>P(A) = </a:t>
            </a:r>
            <a:r>
              <a:rPr lang="es-CL" b="1" u="sng" dirty="0">
                <a:solidFill>
                  <a:schemeClr val="accent6">
                    <a:lumMod val="75000"/>
                  </a:schemeClr>
                </a:solidFill>
                <a:latin typeface="Arial" panose="020B0604020202020204" pitchFamily="34" charset="0"/>
                <a:ea typeface="Calibri" panose="020F0502020204030204" pitchFamily="34" charset="0"/>
                <a:cs typeface="Arial" panose="020B0604020202020204" pitchFamily="34" charset="0"/>
              </a:rPr>
              <a:t>nº de casos favorables </a:t>
            </a:r>
            <a:endParaRPr lang="es-CL" sz="1400" b="1" u="sng" dirty="0">
              <a:solidFill>
                <a:schemeClr val="accent6">
                  <a:lumMod val="75000"/>
                </a:schemeClr>
              </a:solidFill>
              <a:latin typeface="Calibri" panose="020F0502020204030204" pitchFamily="34" charset="0"/>
              <a:ea typeface="Calibri" panose="020F0502020204030204" pitchFamily="34" charset="0"/>
              <a:cs typeface="Arial" panose="020B0604020202020204" pitchFamily="34" charset="0"/>
            </a:endParaRPr>
          </a:p>
          <a:p>
            <a:pPr marL="270510" algn="ctr">
              <a:lnSpc>
                <a:spcPct val="115000"/>
              </a:lnSpc>
              <a:spcBef>
                <a:spcPts val="300"/>
              </a:spcBef>
              <a:spcAft>
                <a:spcPts val="300"/>
              </a:spcAft>
            </a:pPr>
            <a:r>
              <a:rPr lang="es-CL" b="1" dirty="0">
                <a:solidFill>
                  <a:schemeClr val="accent6">
                    <a:lumMod val="75000"/>
                  </a:schemeClr>
                </a:solidFill>
                <a:latin typeface="Arial" panose="020B0604020202020204" pitchFamily="34" charset="0"/>
                <a:ea typeface="Calibri" panose="020F0502020204030204" pitchFamily="34" charset="0"/>
                <a:cs typeface="Arial" panose="020B0604020202020204" pitchFamily="34" charset="0"/>
              </a:rPr>
              <a:t>         nº de casos posibles</a:t>
            </a:r>
            <a:endParaRPr lang="es-CL" sz="1400" b="1" dirty="0">
              <a:solidFill>
                <a:schemeClr val="accent6">
                  <a:lumMod val="75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Rectángulo 4">
            <a:extLst>
              <a:ext uri="{FF2B5EF4-FFF2-40B4-BE49-F238E27FC236}">
                <a16:creationId xmlns:a16="http://schemas.microsoft.com/office/drawing/2014/main" id="{F5994AAF-2EDB-574E-B4D3-F8F3269C30AE}"/>
              </a:ext>
            </a:extLst>
          </p:cNvPr>
          <p:cNvSpPr/>
          <p:nvPr/>
        </p:nvSpPr>
        <p:spPr>
          <a:xfrm>
            <a:off x="2452438" y="4265783"/>
            <a:ext cx="8867833" cy="726546"/>
          </a:xfrm>
          <a:prstGeom prst="rect">
            <a:avLst/>
          </a:prstGeom>
        </p:spPr>
        <p:txBody>
          <a:bodyPr wrap="square">
            <a:spAutoFit/>
          </a:bodyPr>
          <a:lstStyle/>
          <a:p>
            <a:pPr>
              <a:lnSpc>
                <a:spcPct val="120000"/>
              </a:lnSpc>
            </a:pPr>
            <a:r>
              <a:rPr lang="es-CL" dirty="0">
                <a:latin typeface="Arial" panose="020B0604020202020204" pitchFamily="34" charset="0"/>
                <a:ea typeface="Calibri" panose="020F0502020204030204" pitchFamily="34" charset="0"/>
              </a:rPr>
              <a:t>Este resultado se conoce como </a:t>
            </a:r>
            <a:r>
              <a:rPr lang="es-CL" b="1" dirty="0">
                <a:solidFill>
                  <a:schemeClr val="accent6">
                    <a:lumMod val="75000"/>
                  </a:schemeClr>
                </a:solidFill>
                <a:latin typeface="Arial" panose="020B0604020202020204" pitchFamily="34" charset="0"/>
                <a:ea typeface="Calibri" panose="020F0502020204030204" pitchFamily="34" charset="0"/>
              </a:rPr>
              <a:t>Regla de Laplace</a:t>
            </a:r>
            <a:r>
              <a:rPr lang="es-CL" dirty="0">
                <a:latin typeface="Arial" panose="020B0604020202020204" pitchFamily="34" charset="0"/>
                <a:ea typeface="Calibri" panose="020F0502020204030204" pitchFamily="34" charset="0"/>
              </a:rPr>
              <a:t>, que para poder aplicarla, todos los elementos de Espacio Muestral deben tener la misma probabilidad.</a:t>
            </a:r>
          </a:p>
        </p:txBody>
      </p:sp>
    </p:spTree>
    <p:extLst>
      <p:ext uri="{BB962C8B-B14F-4D97-AF65-F5344CB8AC3E}">
        <p14:creationId xmlns:p14="http://schemas.microsoft.com/office/powerpoint/2010/main" val="4199106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Propiedades de las probabilidades</a:t>
            </a: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21C8BB6B-762C-2F45-91DD-8AE6519FAAE5}"/>
                  </a:ext>
                </a:extLst>
              </p:cNvPr>
              <p:cNvSpPr/>
              <p:nvPr/>
            </p:nvSpPr>
            <p:spPr>
              <a:xfrm>
                <a:off x="1938529" y="1417960"/>
                <a:ext cx="9536646" cy="4170372"/>
              </a:xfrm>
              <a:prstGeom prst="rect">
                <a:avLst/>
              </a:prstGeom>
            </p:spPr>
            <p:txBody>
              <a:bodyPr wrap="square">
                <a:spAutoFit/>
              </a:bodyPr>
              <a:lstStyle/>
              <a:p>
                <a:pPr>
                  <a:lnSpc>
                    <a:spcPct val="130000"/>
                  </a:lnSpc>
                </a:pPr>
                <a:r>
                  <a:rPr lang="es-CL" sz="1900" dirty="0"/>
                  <a:t>Con los sucesos de </a:t>
                </a:r>
                <a:r>
                  <a:rPr lang="es-CL" sz="1900" b="1" dirty="0">
                    <a:solidFill>
                      <a:schemeClr val="accent6">
                        <a:lumMod val="75000"/>
                      </a:schemeClr>
                    </a:solidFill>
                  </a:rPr>
                  <a:t>un experimento aleatorio </a:t>
                </a:r>
                <a:r>
                  <a:rPr lang="es-CL" sz="1900" dirty="0"/>
                  <a:t>se pueden realizar distintas operaciones.</a:t>
                </a:r>
              </a:p>
              <a:p>
                <a:pPr marL="285750" lvl="0" indent="-285750">
                  <a:lnSpc>
                    <a:spcPct val="130000"/>
                  </a:lnSpc>
                  <a:buFont typeface="Arial" panose="020B0604020202020204" pitchFamily="34" charset="0"/>
                  <a:buChar char="•"/>
                </a:pPr>
                <a:r>
                  <a:rPr lang="es-ES" sz="1900" dirty="0"/>
                  <a:t>La probabilidad de un suceso es un número que va de 0 a 1.</a:t>
                </a:r>
                <a:endParaRPr lang="es-CL" sz="1900" dirty="0"/>
              </a:p>
              <a:p>
                <a:pPr marL="285750" indent="-285750">
                  <a:lnSpc>
                    <a:spcPct val="130000"/>
                  </a:lnSpc>
                  <a:buFont typeface="Arial" panose="020B0604020202020204" pitchFamily="34" charset="0"/>
                  <a:buChar char="•"/>
                </a:pPr>
                <a:r>
                  <a:rPr lang="es-ES" sz="1900" dirty="0"/>
                  <a:t>La </a:t>
                </a:r>
                <a:r>
                  <a:rPr lang="es-ES" sz="1900" b="1" dirty="0">
                    <a:solidFill>
                      <a:schemeClr val="accent6">
                        <a:lumMod val="50000"/>
                      </a:schemeClr>
                    </a:solidFill>
                  </a:rPr>
                  <a:t>P(</a:t>
                </a:r>
                <a:r>
                  <a:rPr lang="el-GR" sz="1900" b="1" dirty="0" err="1">
                    <a:solidFill>
                      <a:schemeClr val="accent6">
                        <a:lumMod val="50000"/>
                      </a:schemeClr>
                    </a:solidFill>
                    <a:cs typeface="Calibri"/>
                  </a:rPr>
                  <a:t>Ω</a:t>
                </a:r>
                <a:r>
                  <a:rPr lang="es-ES" sz="1900" b="1" dirty="0">
                    <a:solidFill>
                      <a:schemeClr val="accent6">
                        <a:lumMod val="50000"/>
                      </a:schemeClr>
                    </a:solidFill>
                  </a:rPr>
                  <a:t>) = 1</a:t>
                </a:r>
                <a:endParaRPr lang="es-CL" sz="1900" b="1" dirty="0">
                  <a:solidFill>
                    <a:schemeClr val="accent6">
                      <a:lumMod val="50000"/>
                    </a:schemeClr>
                  </a:solidFill>
                </a:endParaRPr>
              </a:p>
              <a:p>
                <a:pPr marL="285750" lvl="0" indent="-285750">
                  <a:lnSpc>
                    <a:spcPct val="130000"/>
                  </a:lnSpc>
                  <a:buFont typeface="Arial" panose="020B0604020202020204" pitchFamily="34" charset="0"/>
                  <a:buChar char="•"/>
                </a:pPr>
                <a:r>
                  <a:rPr lang="es-ES" sz="1900" dirty="0"/>
                  <a:t>La </a:t>
                </a:r>
                <a:r>
                  <a:rPr lang="es-ES" sz="1900" b="1" dirty="0">
                    <a:solidFill>
                      <a:schemeClr val="accent6">
                        <a:lumMod val="50000"/>
                      </a:schemeClr>
                    </a:solidFill>
                  </a:rPr>
                  <a:t>P(</a:t>
                </a:r>
                <a14:m>
                  <m:oMath xmlns:m="http://schemas.openxmlformats.org/officeDocument/2006/math">
                    <m:r>
                      <a:rPr lang="es-CL" sz="1900" b="1" i="1">
                        <a:solidFill>
                          <a:schemeClr val="accent6">
                            <a:lumMod val="50000"/>
                          </a:schemeClr>
                        </a:solidFill>
                        <a:latin typeface="Cambria Math" panose="02040503050406030204" pitchFamily="18" charset="0"/>
                      </a:rPr>
                      <m:t>∅</m:t>
                    </m:r>
                  </m:oMath>
                </a14:m>
                <a:r>
                  <a:rPr lang="es-CL" sz="1900" b="1" dirty="0">
                    <a:solidFill>
                      <a:schemeClr val="accent6">
                        <a:lumMod val="50000"/>
                      </a:schemeClr>
                    </a:solidFill>
                  </a:rPr>
                  <a:t>)= 0</a:t>
                </a:r>
              </a:p>
              <a:p>
                <a:pPr marL="342900" lvl="0" indent="-342900">
                  <a:lnSpc>
                    <a:spcPct val="130000"/>
                  </a:lnSpc>
                  <a:buFont typeface="Arial" panose="020B0604020202020204" pitchFamily="34" charset="0"/>
                  <a:buChar char="•"/>
                </a:pPr>
                <a:r>
                  <a:rPr lang="es-CL" sz="1900" dirty="0"/>
                  <a:t>La probabilidad de dos sucesos compatibles está dada por:</a:t>
                </a:r>
              </a:p>
              <a:p>
                <a:pPr>
                  <a:lnSpc>
                    <a:spcPct val="130000"/>
                  </a:lnSpc>
                </a:pPr>
                <a:r>
                  <a:rPr lang="es-CL" sz="1900" b="1" dirty="0">
                    <a:solidFill>
                      <a:schemeClr val="accent6">
                        <a:lumMod val="75000"/>
                      </a:schemeClr>
                    </a:solidFill>
                  </a:rPr>
                  <a:t>      P(A U B)  = P(A) + P(B) – P(A ∩ B)    </a:t>
                </a:r>
                <a:r>
                  <a:rPr lang="es-CL" sz="1900" dirty="0"/>
                  <a:t>, cunado no son excluyente, es decir,  A ∩ B no es vacío</a:t>
                </a:r>
              </a:p>
              <a:p>
                <a:pPr marL="285750" lvl="0" indent="-285750">
                  <a:lnSpc>
                    <a:spcPct val="130000"/>
                  </a:lnSpc>
                  <a:buFont typeface="Arial" panose="020B0604020202020204" pitchFamily="34" charset="0"/>
                  <a:buChar char="•"/>
                </a:pPr>
                <a:r>
                  <a:rPr lang="es-CL" sz="1900" dirty="0"/>
                  <a:t>La probabilidad de dos sucesos incompatibles o mutuamente excluyente está dada por</a:t>
                </a:r>
              </a:p>
              <a:p>
                <a:pPr>
                  <a:lnSpc>
                    <a:spcPct val="130000"/>
                  </a:lnSpc>
                </a:pPr>
                <a:r>
                  <a:rPr lang="es-CL" sz="1900" b="1" dirty="0">
                    <a:solidFill>
                      <a:schemeClr val="accent6">
                        <a:lumMod val="75000"/>
                      </a:schemeClr>
                    </a:solidFill>
                  </a:rPr>
                  <a:t>      P(A U B)  = P(A) + P(B), </a:t>
                </a:r>
                <a:r>
                  <a:rPr lang="es-CL" sz="1900" dirty="0"/>
                  <a:t>es decir, cuando A ∩ B es vacío</a:t>
                </a:r>
              </a:p>
              <a:p>
                <a:pPr marL="285750" lvl="0" indent="-285750">
                  <a:lnSpc>
                    <a:spcPct val="130000"/>
                  </a:lnSpc>
                  <a:buFont typeface="Arial" panose="020B0604020202020204" pitchFamily="34" charset="0"/>
                  <a:buChar char="•"/>
                </a:pPr>
                <a:r>
                  <a:rPr lang="es-CL" sz="1900" dirty="0"/>
                  <a:t>La probabilidad del complemento de un suceso está dada por</a:t>
                </a:r>
              </a:p>
              <a:p>
                <a:pPr marL="285750" indent="-285750">
                  <a:lnSpc>
                    <a:spcPct val="130000"/>
                  </a:lnSpc>
                  <a:buFont typeface="Arial" panose="020B0604020202020204" pitchFamily="34" charset="0"/>
                  <a:buChar char="•"/>
                </a:pPr>
                <a:r>
                  <a:rPr lang="es-CL" sz="1900" b="1" dirty="0">
                    <a:solidFill>
                      <a:schemeClr val="accent6">
                        <a:lumMod val="75000"/>
                      </a:schemeClr>
                    </a:solidFill>
                  </a:rPr>
                  <a:t>P(A</a:t>
                </a:r>
                <a:r>
                  <a:rPr lang="es-CL" sz="1900" b="1" baseline="30000" dirty="0">
                    <a:solidFill>
                      <a:schemeClr val="accent6">
                        <a:lumMod val="75000"/>
                      </a:schemeClr>
                    </a:solidFill>
                  </a:rPr>
                  <a:t>C</a:t>
                </a:r>
                <a:r>
                  <a:rPr lang="es-CL" sz="1900" b="1" dirty="0">
                    <a:solidFill>
                      <a:schemeClr val="accent6">
                        <a:lumMod val="75000"/>
                      </a:schemeClr>
                    </a:solidFill>
                  </a:rPr>
                  <a:t>) = 1 - P(A)</a:t>
                </a:r>
              </a:p>
              <a:p>
                <a:endParaRPr lang="es-CL" dirty="0"/>
              </a:p>
            </p:txBody>
          </p:sp>
        </mc:Choice>
        <mc:Fallback xmlns="">
          <p:sp>
            <p:nvSpPr>
              <p:cNvPr id="3" name="Rectángulo 2">
                <a:extLst>
                  <a:ext uri="{FF2B5EF4-FFF2-40B4-BE49-F238E27FC236}">
                    <a16:creationId xmlns:a16="http://schemas.microsoft.com/office/drawing/2014/main" id="{21C8BB6B-762C-2F45-91DD-8AE6519FAAE5}"/>
                  </a:ext>
                </a:extLst>
              </p:cNvPr>
              <p:cNvSpPr>
                <a:spLocks noRot="1" noChangeAspect="1" noMove="1" noResize="1" noEditPoints="1" noAdjustHandles="1" noChangeArrowheads="1" noChangeShapeType="1" noTextEdit="1"/>
              </p:cNvSpPr>
              <p:nvPr/>
            </p:nvSpPr>
            <p:spPr>
              <a:xfrm>
                <a:off x="1938529" y="1417960"/>
                <a:ext cx="9536646" cy="4170372"/>
              </a:xfrm>
              <a:prstGeom prst="rect">
                <a:avLst/>
              </a:prstGeom>
              <a:blipFill>
                <a:blip r:embed="rId3"/>
                <a:stretch>
                  <a:fillRect l="-533"/>
                </a:stretch>
              </a:blipFill>
            </p:spPr>
            <p:txBody>
              <a:bodyPr/>
              <a:lstStyle/>
              <a:p>
                <a:r>
                  <a:rPr lang="es-CL">
                    <a:noFill/>
                  </a:rPr>
                  <a:t> </a:t>
                </a:r>
              </a:p>
            </p:txBody>
          </p:sp>
        </mc:Fallback>
      </mc:AlternateContent>
    </p:spTree>
    <p:extLst>
      <p:ext uri="{BB962C8B-B14F-4D97-AF65-F5344CB8AC3E}">
        <p14:creationId xmlns:p14="http://schemas.microsoft.com/office/powerpoint/2010/main" val="235475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Experimentos Compuestos</a:t>
            </a: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21C8BB6B-762C-2F45-91DD-8AE6519FAAE5}"/>
                  </a:ext>
                </a:extLst>
              </p:cNvPr>
              <p:cNvSpPr/>
              <p:nvPr/>
            </p:nvSpPr>
            <p:spPr>
              <a:xfrm>
                <a:off x="2168429" y="1417960"/>
                <a:ext cx="9306745" cy="4893647"/>
              </a:xfrm>
              <a:prstGeom prst="rect">
                <a:avLst/>
              </a:prstGeom>
            </p:spPr>
            <p:txBody>
              <a:bodyPr wrap="square">
                <a:spAutoFit/>
              </a:bodyPr>
              <a:lstStyle/>
              <a:p>
                <a:pPr>
                  <a:lnSpc>
                    <a:spcPct val="120000"/>
                  </a:lnSpc>
                </a:pPr>
                <a:r>
                  <a:rPr lang="es-CL" b="1" dirty="0">
                    <a:solidFill>
                      <a:schemeClr val="accent6">
                        <a:lumMod val="75000"/>
                      </a:schemeClr>
                    </a:solidFill>
                  </a:rPr>
                  <a:t>REGLA DE LA MULTIPLICACIÓN </a:t>
                </a:r>
              </a:p>
              <a:p>
                <a:pPr>
                  <a:lnSpc>
                    <a:spcPct val="120000"/>
                  </a:lnSpc>
                </a:pPr>
                <a:endParaRPr lang="es-CL" dirty="0"/>
              </a:p>
              <a:p>
                <a:pPr>
                  <a:lnSpc>
                    <a:spcPct val="120000"/>
                  </a:lnSpc>
                </a:pPr>
                <a:r>
                  <a:rPr lang="es-CL" dirty="0"/>
                  <a:t>La regla de la mutiplicación establece que la probabilidad de ocurrencia de dos o más eventos estadístimente </a:t>
                </a:r>
                <a:r>
                  <a:rPr lang="es-CL" b="1" dirty="0">
                    <a:solidFill>
                      <a:schemeClr val="accent6">
                        <a:lumMod val="75000"/>
                      </a:schemeClr>
                    </a:solidFill>
                  </a:rPr>
                  <a:t>independientes </a:t>
                </a:r>
                <a:r>
                  <a:rPr lang="es-CL" dirty="0"/>
                  <a:t>es igual al producto de sus </a:t>
                </a:r>
                <a:r>
                  <a:rPr lang="es-CL" b="1" dirty="0">
                    <a:solidFill>
                      <a:schemeClr val="accent6">
                        <a:lumMod val="75000"/>
                      </a:schemeClr>
                    </a:solidFill>
                  </a:rPr>
                  <a:t>probabilidades individuales </a:t>
                </a:r>
              </a:p>
              <a:p>
                <a:pPr>
                  <a:lnSpc>
                    <a:spcPct val="120000"/>
                  </a:lnSpc>
                </a:pPr>
                <a:endParaRPr lang="es-CL" b="1" dirty="0">
                  <a:solidFill>
                    <a:schemeClr val="accent6">
                      <a:lumMod val="75000"/>
                    </a:schemeClr>
                  </a:solidFill>
                </a:endParaRPr>
              </a:p>
              <a:p>
                <a:pPr algn="ctr">
                  <a:lnSpc>
                    <a:spcPct val="120000"/>
                  </a:lnSpc>
                </a:pPr>
                <a:r>
                  <a:rPr lang="es-CL" sz="2000" b="1" dirty="0">
                    <a:solidFill>
                      <a:schemeClr val="accent6">
                        <a:lumMod val="75000"/>
                      </a:schemeClr>
                    </a:solidFill>
                  </a:rPr>
                  <a:t>P(A ∩ B ∩ C)= P(A) </a:t>
                </a:r>
                <a14:m>
                  <m:oMath xmlns:m="http://schemas.openxmlformats.org/officeDocument/2006/math">
                    <m:r>
                      <a:rPr lang="es-CL" sz="2000" b="1" i="1">
                        <a:solidFill>
                          <a:schemeClr val="accent6">
                            <a:lumMod val="75000"/>
                          </a:schemeClr>
                        </a:solidFill>
                        <a:latin typeface="Cambria Math" panose="02040503050406030204" pitchFamily="18" charset="0"/>
                      </a:rPr>
                      <m:t>∙</m:t>
                    </m:r>
                  </m:oMath>
                </a14:m>
                <a:r>
                  <a:rPr lang="es-CL" sz="2000" b="1" dirty="0">
                    <a:solidFill>
                      <a:schemeClr val="accent6">
                        <a:lumMod val="75000"/>
                      </a:schemeClr>
                    </a:solidFill>
                  </a:rPr>
                  <a:t> P(B)</a:t>
                </a:r>
                <a14:m>
                  <m:oMath xmlns:m="http://schemas.openxmlformats.org/officeDocument/2006/math">
                    <m:r>
                      <a:rPr lang="es-CL" sz="2000" b="1" i="1">
                        <a:solidFill>
                          <a:schemeClr val="accent6">
                            <a:lumMod val="75000"/>
                          </a:schemeClr>
                        </a:solidFill>
                        <a:latin typeface="Cambria Math" panose="02040503050406030204" pitchFamily="18" charset="0"/>
                      </a:rPr>
                      <m:t> ∙</m:t>
                    </m:r>
                  </m:oMath>
                </a14:m>
                <a:r>
                  <a:rPr lang="es-CL" sz="2000" b="1" dirty="0">
                    <a:solidFill>
                      <a:schemeClr val="accent6">
                        <a:lumMod val="75000"/>
                      </a:schemeClr>
                    </a:solidFill>
                  </a:rPr>
                  <a:t> P(C)</a:t>
                </a:r>
              </a:p>
              <a:p>
                <a:pPr lvl="0"/>
                <a:r>
                  <a:rPr lang="es-CL" b="1" dirty="0">
                    <a:solidFill>
                      <a:schemeClr val="accent6">
                        <a:lumMod val="75000"/>
                      </a:schemeClr>
                    </a:solidFill>
                  </a:rPr>
                  <a:t>PROBABILIDAD CONDICIONADA</a:t>
                </a:r>
                <a:endParaRPr lang="es-CL" dirty="0">
                  <a:solidFill>
                    <a:schemeClr val="accent6">
                      <a:lumMod val="75000"/>
                    </a:schemeClr>
                  </a:solidFill>
                </a:endParaRPr>
              </a:p>
              <a:p>
                <a:r>
                  <a:rPr lang="es-CL" dirty="0">
                    <a:solidFill>
                      <a:schemeClr val="accent6">
                        <a:lumMod val="75000"/>
                      </a:schemeClr>
                    </a:solidFill>
                  </a:rPr>
                  <a:t> </a:t>
                </a:r>
              </a:p>
              <a:p>
                <a:pPr algn="just"/>
                <a:r>
                  <a:rPr lang="es-CL" dirty="0"/>
                  <a:t>A veces la observación de varios sucesos, puede que uno dependa de otro. La probabilidad de que ocurra un suceso B cuando está ocurriendo otro A, se llama </a:t>
                </a:r>
                <a:r>
                  <a:rPr lang="es-CL" b="1" dirty="0"/>
                  <a:t>condicionada, </a:t>
                </a:r>
                <a:r>
                  <a:rPr lang="es-CL" dirty="0"/>
                  <a:t>y se expresa:</a:t>
                </a:r>
              </a:p>
              <a:p>
                <a:pPr algn="just"/>
                <a:endParaRPr lang="es-CL" dirty="0"/>
              </a:p>
              <a:p>
                <a:pPr algn="ctr"/>
                <a:r>
                  <a:rPr lang="es-CL" b="1" dirty="0">
                    <a:solidFill>
                      <a:schemeClr val="accent6">
                        <a:lumMod val="75000"/>
                      </a:schemeClr>
                    </a:solidFill>
                  </a:rPr>
                  <a:t>P(A/B)=P(A∩B) / P(B)</a:t>
                </a:r>
                <a:r>
                  <a:rPr lang="es-CL" dirty="0">
                    <a:solidFill>
                      <a:schemeClr val="accent6">
                        <a:lumMod val="75000"/>
                      </a:schemeClr>
                    </a:solidFill>
                  </a:rPr>
                  <a:t>   </a:t>
                </a:r>
                <a:r>
                  <a:rPr lang="es-CL" dirty="0"/>
                  <a:t>donde la P(B) no es vacía.</a:t>
                </a:r>
              </a:p>
              <a:p>
                <a:r>
                  <a:rPr lang="es-CL" dirty="0"/>
                  <a:t> </a:t>
                </a:r>
              </a:p>
              <a:p>
                <a:pPr lvl="0"/>
                <a:r>
                  <a:rPr lang="es-CL" b="1" dirty="0">
                    <a:solidFill>
                      <a:schemeClr val="accent6">
                        <a:lumMod val="75000"/>
                      </a:schemeClr>
                    </a:solidFill>
                  </a:rPr>
                  <a:t>Sucesos independientes</a:t>
                </a:r>
                <a:r>
                  <a:rPr lang="es-CL" dirty="0"/>
                  <a:t>  </a:t>
                </a:r>
                <a:r>
                  <a:rPr lang="es-CL" b="1" dirty="0">
                    <a:solidFill>
                      <a:schemeClr val="accent6">
                        <a:lumMod val="75000"/>
                      </a:schemeClr>
                    </a:solidFill>
                  </a:rPr>
                  <a:t>P(A/B) = P(A)   </a:t>
                </a:r>
                <a:r>
                  <a:rPr lang="es-CL" dirty="0">
                    <a:solidFill>
                      <a:schemeClr val="accent6">
                        <a:lumMod val="75000"/>
                      </a:schemeClr>
                    </a:solidFill>
                  </a:rPr>
                  <a:t>, </a:t>
                </a:r>
                <a:r>
                  <a:rPr lang="es-CL" dirty="0"/>
                  <a:t>remplazando tenemos que </a:t>
                </a:r>
              </a:p>
              <a:p>
                <a:r>
                  <a:rPr lang="es-CL" dirty="0"/>
                  <a:t> </a:t>
                </a:r>
              </a:p>
              <a:p>
                <a:pPr algn="ctr"/>
                <a:r>
                  <a:rPr lang="es-CL" b="1" dirty="0">
                    <a:solidFill>
                      <a:schemeClr val="accent6">
                        <a:lumMod val="75000"/>
                      </a:schemeClr>
                    </a:solidFill>
                  </a:rPr>
                  <a:t>P(A∩B) =P(A)</a:t>
                </a:r>
                <a14:m>
                  <m:oMath xmlns:m="http://schemas.openxmlformats.org/officeDocument/2006/math">
                    <m:r>
                      <a:rPr lang="es-CL" b="1" i="1">
                        <a:solidFill>
                          <a:schemeClr val="accent6">
                            <a:lumMod val="75000"/>
                          </a:schemeClr>
                        </a:solidFill>
                        <a:latin typeface="Cambria Math" panose="02040503050406030204" pitchFamily="18" charset="0"/>
                      </a:rPr>
                      <m:t> ∙</m:t>
                    </m:r>
                  </m:oMath>
                </a14:m>
                <a:r>
                  <a:rPr lang="es-CL" b="1" dirty="0">
                    <a:solidFill>
                      <a:schemeClr val="accent6">
                        <a:lumMod val="75000"/>
                      </a:schemeClr>
                    </a:solidFill>
                  </a:rPr>
                  <a:t> P(B)   </a:t>
                </a:r>
                <a:r>
                  <a:rPr lang="es-CL" b="1" dirty="0">
                    <a:solidFill>
                      <a:srgbClr val="FF0000"/>
                    </a:solidFill>
                  </a:rPr>
                  <a:t>Actividad 2</a:t>
                </a:r>
                <a:endParaRPr lang="es-CL" dirty="0">
                  <a:solidFill>
                    <a:srgbClr val="FF0000"/>
                  </a:solidFill>
                </a:endParaRPr>
              </a:p>
            </p:txBody>
          </p:sp>
        </mc:Choice>
        <mc:Fallback xmlns="">
          <p:sp>
            <p:nvSpPr>
              <p:cNvPr id="3" name="Rectángulo 2">
                <a:extLst>
                  <a:ext uri="{FF2B5EF4-FFF2-40B4-BE49-F238E27FC236}">
                    <a16:creationId xmlns:a16="http://schemas.microsoft.com/office/drawing/2014/main" id="{21C8BB6B-762C-2F45-91DD-8AE6519FAAE5}"/>
                  </a:ext>
                </a:extLst>
              </p:cNvPr>
              <p:cNvSpPr>
                <a:spLocks noRot="1" noChangeAspect="1" noMove="1" noResize="1" noEditPoints="1" noAdjustHandles="1" noChangeArrowheads="1" noChangeShapeType="1" noTextEdit="1"/>
              </p:cNvSpPr>
              <p:nvPr/>
            </p:nvSpPr>
            <p:spPr>
              <a:xfrm>
                <a:off x="2168429" y="1417960"/>
                <a:ext cx="9306745" cy="4893647"/>
              </a:xfrm>
              <a:prstGeom prst="rect">
                <a:avLst/>
              </a:prstGeom>
              <a:blipFill>
                <a:blip r:embed="rId3"/>
                <a:stretch>
                  <a:fillRect l="-546" r="-546" b="-1299"/>
                </a:stretch>
              </a:blipFill>
            </p:spPr>
            <p:txBody>
              <a:bodyPr/>
              <a:lstStyle/>
              <a:p>
                <a:r>
                  <a:rPr lang="es-CL">
                    <a:noFill/>
                  </a:rPr>
                  <a:t> </a:t>
                </a:r>
              </a:p>
            </p:txBody>
          </p:sp>
        </mc:Fallback>
      </mc:AlternateContent>
    </p:spTree>
    <p:extLst>
      <p:ext uri="{BB962C8B-B14F-4D97-AF65-F5344CB8AC3E}">
        <p14:creationId xmlns:p14="http://schemas.microsoft.com/office/powerpoint/2010/main" val="2867067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Experimentos Compuestos</a:t>
            </a: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21C8BB6B-762C-2F45-91DD-8AE6519FAAE5}"/>
                  </a:ext>
                </a:extLst>
              </p:cNvPr>
              <p:cNvSpPr/>
              <p:nvPr/>
            </p:nvSpPr>
            <p:spPr>
              <a:xfrm>
                <a:off x="2168429" y="1417960"/>
                <a:ext cx="9306745" cy="3613297"/>
              </a:xfrm>
              <a:prstGeom prst="rect">
                <a:avLst/>
              </a:prstGeom>
            </p:spPr>
            <p:txBody>
              <a:bodyPr wrap="square">
                <a:spAutoFit/>
              </a:bodyPr>
              <a:lstStyle/>
              <a:p>
                <a:pPr marL="17463" lvl="1"/>
                <a:r>
                  <a:rPr lang="es-CL" sz="2000" b="1" dirty="0">
                    <a:solidFill>
                      <a:schemeClr val="accent6">
                        <a:lumMod val="75000"/>
                      </a:schemeClr>
                    </a:solidFill>
                  </a:rPr>
                  <a:t>Extracciones con devolución </a:t>
                </a:r>
                <a:endParaRPr lang="es-CL" sz="2000" dirty="0">
                  <a:solidFill>
                    <a:schemeClr val="accent6">
                      <a:lumMod val="75000"/>
                    </a:schemeClr>
                  </a:solidFill>
                </a:endParaRPr>
              </a:p>
              <a:p>
                <a:r>
                  <a:rPr lang="es-CL" b="1" dirty="0">
                    <a:solidFill>
                      <a:schemeClr val="accent6">
                        <a:lumMod val="75000"/>
                      </a:schemeClr>
                    </a:solidFill>
                  </a:rPr>
                  <a:t> </a:t>
                </a:r>
                <a:endParaRPr lang="es-CL" dirty="0">
                  <a:solidFill>
                    <a:schemeClr val="accent6">
                      <a:lumMod val="75000"/>
                    </a:schemeClr>
                  </a:solidFill>
                </a:endParaRPr>
              </a:p>
              <a:p>
                <a:pPr algn="just">
                  <a:lnSpc>
                    <a:spcPct val="120000"/>
                  </a:lnSpc>
                </a:pPr>
                <a:r>
                  <a:rPr lang="es-CL" dirty="0"/>
                  <a:t>Cuando de un  Espacio Muestral se extrae un elemento y este </a:t>
                </a:r>
                <a:r>
                  <a:rPr lang="es-CL" dirty="0">
                    <a:solidFill>
                      <a:srgbClr val="FF0000"/>
                    </a:solidFill>
                  </a:rPr>
                  <a:t>se devuelve</a:t>
                </a:r>
                <a:r>
                  <a:rPr lang="es-CL" dirty="0"/>
                  <a:t>, cuando se realice el siguiente experimento,  ni el espacio ni el suceso se verá afectado en su cardinalidad. </a:t>
                </a:r>
              </a:p>
              <a:p>
                <a:pPr algn="just">
                  <a:lnSpc>
                    <a:spcPct val="120000"/>
                  </a:lnSpc>
                </a:pPr>
                <a:endParaRPr lang="es-CL" dirty="0"/>
              </a:p>
              <a:p>
                <a:pPr marL="889000" indent="-889000" algn="just">
                  <a:lnSpc>
                    <a:spcPct val="120000"/>
                  </a:lnSpc>
                </a:pPr>
                <a:r>
                  <a:rPr lang="es-CL" b="1" dirty="0">
                    <a:solidFill>
                      <a:srgbClr val="FF0000"/>
                    </a:solidFill>
                  </a:rPr>
                  <a:t>Ejemplo</a:t>
                </a:r>
                <a:r>
                  <a:rPr lang="es-CL" dirty="0"/>
                  <a:t>. Si se define el experimento Sacar dos  carta del naipe, y se pregunta por la probabilidad de que la primera carta sea rey y la segunda un as. Pero la carta sacada se devuelve al mazo.</a:t>
                </a:r>
              </a:p>
              <a:p>
                <a:pPr algn="just">
                  <a:lnSpc>
                    <a:spcPct val="120000"/>
                  </a:lnSpc>
                </a:pPr>
                <a:r>
                  <a:rPr lang="es-CL" dirty="0"/>
                  <a:t> </a:t>
                </a:r>
              </a:p>
              <a:p>
                <a:pPr algn="ctr">
                  <a:lnSpc>
                    <a:spcPct val="120000"/>
                  </a:lnSpc>
                </a:pPr>
                <a:r>
                  <a:rPr lang="es-CL" dirty="0"/>
                  <a:t>P(A∩B) = P(A)</a:t>
                </a:r>
                <a14:m>
                  <m:oMath xmlns:m="http://schemas.openxmlformats.org/officeDocument/2006/math">
                    <m:r>
                      <a:rPr lang="es-CL" b="1" i="1">
                        <a:latin typeface="Cambria Math" panose="02040503050406030204" pitchFamily="18" charset="0"/>
                      </a:rPr>
                      <m:t> ∙</m:t>
                    </m:r>
                  </m:oMath>
                </a14:m>
                <a:r>
                  <a:rPr lang="es-CL" dirty="0"/>
                  <a:t>P(B) = 4/52 </a:t>
                </a:r>
                <a14:m>
                  <m:oMath xmlns:m="http://schemas.openxmlformats.org/officeDocument/2006/math">
                    <m:r>
                      <a:rPr lang="es-CL" b="1" i="1">
                        <a:latin typeface="Cambria Math" panose="02040503050406030204" pitchFamily="18" charset="0"/>
                      </a:rPr>
                      <m:t>∙</m:t>
                    </m:r>
                  </m:oMath>
                </a14:m>
                <a:r>
                  <a:rPr lang="es-CL" dirty="0"/>
                  <a:t> 4/52</a:t>
                </a:r>
              </a:p>
              <a:p>
                <a:pPr algn="ctr"/>
                <a:endParaRPr lang="es-CL" dirty="0"/>
              </a:p>
            </p:txBody>
          </p:sp>
        </mc:Choice>
        <mc:Fallback xmlns="">
          <p:sp>
            <p:nvSpPr>
              <p:cNvPr id="3" name="Rectángulo 2">
                <a:extLst>
                  <a:ext uri="{FF2B5EF4-FFF2-40B4-BE49-F238E27FC236}">
                    <a16:creationId xmlns:a16="http://schemas.microsoft.com/office/drawing/2014/main" id="{21C8BB6B-762C-2F45-91DD-8AE6519FAAE5}"/>
                  </a:ext>
                </a:extLst>
              </p:cNvPr>
              <p:cNvSpPr>
                <a:spLocks noRot="1" noChangeAspect="1" noMove="1" noResize="1" noEditPoints="1" noAdjustHandles="1" noChangeArrowheads="1" noChangeShapeType="1" noTextEdit="1"/>
              </p:cNvSpPr>
              <p:nvPr/>
            </p:nvSpPr>
            <p:spPr>
              <a:xfrm>
                <a:off x="2168429" y="1417960"/>
                <a:ext cx="9306745" cy="3613297"/>
              </a:xfrm>
              <a:prstGeom prst="rect">
                <a:avLst/>
              </a:prstGeom>
              <a:blipFill>
                <a:blip r:embed="rId3"/>
                <a:stretch>
                  <a:fillRect l="-546" t="-1053" r="-546"/>
                </a:stretch>
              </a:blipFill>
            </p:spPr>
            <p:txBody>
              <a:bodyPr/>
              <a:lstStyle/>
              <a:p>
                <a:r>
                  <a:rPr lang="es-CL">
                    <a:noFill/>
                  </a:rPr>
                  <a:t> </a:t>
                </a:r>
              </a:p>
            </p:txBody>
          </p:sp>
        </mc:Fallback>
      </mc:AlternateContent>
    </p:spTree>
    <p:extLst>
      <p:ext uri="{BB962C8B-B14F-4D97-AF65-F5344CB8AC3E}">
        <p14:creationId xmlns:p14="http://schemas.microsoft.com/office/powerpoint/2010/main" val="1276270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3F51F1CC-5325-014C-859A-589F2DD0FCB0}"/>
              </a:ext>
            </a:extLst>
          </p:cNvPr>
          <p:cNvSpPr txBox="1">
            <a:spLocks/>
          </p:cNvSpPr>
          <p:nvPr/>
        </p:nvSpPr>
        <p:spPr>
          <a:xfrm>
            <a:off x="990600" y="497524"/>
            <a:ext cx="10190544" cy="621528"/>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s-CL" dirty="0">
                <a:solidFill>
                  <a:schemeClr val="accent6">
                    <a:lumMod val="50000"/>
                  </a:schemeClr>
                </a:solidFill>
              </a:rPr>
              <a:t>Índice de la clase</a:t>
            </a:r>
          </a:p>
        </p:txBody>
      </p:sp>
      <p:sp>
        <p:nvSpPr>
          <p:cNvPr id="6" name="Subtítulo 2">
            <a:extLst>
              <a:ext uri="{FF2B5EF4-FFF2-40B4-BE49-F238E27FC236}">
                <a16:creationId xmlns:a16="http://schemas.microsoft.com/office/drawing/2014/main" id="{90BD04FD-D7C3-DD43-B2D5-73017BAFCBA6}"/>
              </a:ext>
            </a:extLst>
          </p:cNvPr>
          <p:cNvSpPr>
            <a:spLocks noGrp="1"/>
          </p:cNvSpPr>
          <p:nvPr>
            <p:ph type="subTitle" idx="10"/>
          </p:nvPr>
        </p:nvSpPr>
        <p:spPr>
          <a:xfrm>
            <a:off x="990600" y="1425600"/>
            <a:ext cx="10515600" cy="4907708"/>
          </a:xfrm>
        </p:spPr>
        <p:txBody>
          <a:bodyPr anchor="t"/>
          <a:lstStyle/>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r>
              <a:rPr lang="es-CL" sz="2000" b="1" dirty="0">
                <a:solidFill>
                  <a:schemeClr val="accent6">
                    <a:lumMod val="50000"/>
                  </a:schemeClr>
                </a:solidFill>
              </a:rPr>
              <a:t>Sección 1 : </a:t>
            </a:r>
            <a:r>
              <a:rPr lang="es-CL" sz="2000" dirty="0">
                <a:solidFill>
                  <a:schemeClr val="tx1">
                    <a:lumMod val="75000"/>
                    <a:lumOff val="25000"/>
                  </a:schemeClr>
                </a:solidFill>
              </a:rPr>
              <a:t>Conceptos básicos de Probabilidad</a:t>
            </a:r>
          </a:p>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r>
              <a:rPr lang="es-CL" sz="2000" b="1" dirty="0">
                <a:solidFill>
                  <a:schemeClr val="accent6">
                    <a:lumMod val="50000"/>
                  </a:schemeClr>
                </a:solidFill>
              </a:rPr>
              <a:t>Sección 2 : </a:t>
            </a:r>
            <a:r>
              <a:rPr lang="es-ES" sz="2000" dirty="0">
                <a:solidFill>
                  <a:schemeClr val="tx1">
                    <a:lumMod val="75000"/>
                    <a:lumOff val="25000"/>
                  </a:schemeClr>
                </a:solidFill>
              </a:rPr>
              <a:t>Regla de Laplace Y sus propiedades</a:t>
            </a:r>
          </a:p>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r>
              <a:rPr lang="es-CL" sz="2000" b="1" dirty="0">
                <a:solidFill>
                  <a:schemeClr val="accent6">
                    <a:lumMod val="50000"/>
                  </a:schemeClr>
                </a:solidFill>
              </a:rPr>
              <a:t>Sección 3 : </a:t>
            </a:r>
            <a:r>
              <a:rPr lang="es-ES" sz="2000" dirty="0">
                <a:solidFill>
                  <a:schemeClr val="tx1">
                    <a:lumMod val="75000"/>
                    <a:lumOff val="25000"/>
                  </a:schemeClr>
                </a:solidFill>
              </a:rPr>
              <a:t>Probabilidad condicional e independiente</a:t>
            </a:r>
            <a:endParaRPr lang="es-ES" sz="2000" dirty="0">
              <a:solidFill>
                <a:schemeClr val="accent6">
                  <a:lumMod val="50000"/>
                </a:schemeClr>
              </a:solidFill>
            </a:endParaRPr>
          </a:p>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r>
              <a:rPr lang="es-ES" sz="2000" b="1" dirty="0">
                <a:solidFill>
                  <a:schemeClr val="accent6">
                    <a:lumMod val="50000"/>
                  </a:schemeClr>
                </a:solidFill>
              </a:rPr>
              <a:t>Sección 4 :</a:t>
            </a:r>
            <a:r>
              <a:rPr lang="es-ES" sz="2000" dirty="0">
                <a:solidFill>
                  <a:schemeClr val="tx1">
                    <a:lumMod val="75000"/>
                    <a:lumOff val="25000"/>
                  </a:schemeClr>
                </a:solidFill>
              </a:rPr>
              <a:t> </a:t>
            </a:r>
            <a:r>
              <a:rPr lang="es-CL" sz="2000" dirty="0">
                <a:solidFill>
                  <a:schemeClr val="tx1">
                    <a:lumMod val="75000"/>
                    <a:lumOff val="25000"/>
                  </a:schemeClr>
                </a:solidFill>
              </a:rPr>
              <a:t>Árboles de decisión </a:t>
            </a:r>
          </a:p>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r>
              <a:rPr lang="es-ES" sz="2000" b="1" dirty="0">
                <a:solidFill>
                  <a:schemeClr val="accent6">
                    <a:lumMod val="50000"/>
                  </a:schemeClr>
                </a:solidFill>
              </a:rPr>
              <a:t>Sección 5 :</a:t>
            </a:r>
            <a:r>
              <a:rPr lang="es-ES" sz="2000" dirty="0">
                <a:solidFill>
                  <a:schemeClr val="tx1">
                    <a:lumMod val="75000"/>
                    <a:lumOff val="25000"/>
                  </a:schemeClr>
                </a:solidFill>
              </a:rPr>
              <a:t> </a:t>
            </a:r>
            <a:r>
              <a:rPr lang="es-CL" sz="2000" dirty="0">
                <a:solidFill>
                  <a:schemeClr val="tx1">
                    <a:lumMod val="75000"/>
                    <a:lumOff val="25000"/>
                  </a:schemeClr>
                </a:solidFill>
              </a:rPr>
              <a:t>Teorema de Bayes</a:t>
            </a:r>
          </a:p>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endParaRPr lang="es-CL" sz="2000" dirty="0">
              <a:solidFill>
                <a:schemeClr val="tx1">
                  <a:lumMod val="75000"/>
                  <a:lumOff val="25000"/>
                </a:schemeClr>
              </a:solidFill>
            </a:endParaRPr>
          </a:p>
          <a:p>
            <a:pPr marL="0" indent="0">
              <a:buClr>
                <a:schemeClr val="accent1">
                  <a:lumMod val="60000"/>
                  <a:lumOff val="40000"/>
                </a:schemeClr>
              </a:buClr>
              <a:buSzPct val="100000"/>
            </a:pPr>
            <a:endParaRPr lang="es-CL" sz="2000" dirty="0">
              <a:solidFill>
                <a:schemeClr val="tx1">
                  <a:lumMod val="75000"/>
                  <a:lumOff val="25000"/>
                </a:schemeClr>
              </a:solidFill>
            </a:endParaRPr>
          </a:p>
        </p:txBody>
      </p:sp>
    </p:spTree>
    <p:extLst>
      <p:ext uri="{BB962C8B-B14F-4D97-AF65-F5344CB8AC3E}">
        <p14:creationId xmlns:p14="http://schemas.microsoft.com/office/powerpoint/2010/main" val="70067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Experimentos Compuestos</a:t>
            </a: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21C8BB6B-762C-2F45-91DD-8AE6519FAAE5}"/>
                  </a:ext>
                </a:extLst>
              </p:cNvPr>
              <p:cNvSpPr/>
              <p:nvPr/>
            </p:nvSpPr>
            <p:spPr>
              <a:xfrm>
                <a:off x="2168429" y="1417960"/>
                <a:ext cx="9306745" cy="3945696"/>
              </a:xfrm>
              <a:prstGeom prst="rect">
                <a:avLst/>
              </a:prstGeom>
            </p:spPr>
            <p:txBody>
              <a:bodyPr wrap="square">
                <a:spAutoFit/>
              </a:bodyPr>
              <a:lstStyle/>
              <a:p>
                <a:pPr marL="17463" lvl="1"/>
                <a:r>
                  <a:rPr lang="es-CL" sz="2000" b="1" dirty="0">
                    <a:solidFill>
                      <a:schemeClr val="accent6">
                        <a:lumMod val="75000"/>
                      </a:schemeClr>
                    </a:solidFill>
                  </a:rPr>
                  <a:t>Extracciones sin devolución </a:t>
                </a:r>
                <a:endParaRPr lang="es-CL" sz="2000" dirty="0">
                  <a:solidFill>
                    <a:schemeClr val="accent6">
                      <a:lumMod val="75000"/>
                    </a:schemeClr>
                  </a:solidFill>
                </a:endParaRPr>
              </a:p>
              <a:p>
                <a:r>
                  <a:rPr lang="es-CL" b="1" dirty="0">
                    <a:solidFill>
                      <a:schemeClr val="accent6">
                        <a:lumMod val="75000"/>
                      </a:schemeClr>
                    </a:solidFill>
                  </a:rPr>
                  <a:t> </a:t>
                </a:r>
                <a:endParaRPr lang="es-CL" dirty="0">
                  <a:solidFill>
                    <a:schemeClr val="accent6">
                      <a:lumMod val="75000"/>
                    </a:schemeClr>
                  </a:solidFill>
                </a:endParaRPr>
              </a:p>
              <a:p>
                <a:pPr algn="just">
                  <a:lnSpc>
                    <a:spcPct val="120000"/>
                  </a:lnSpc>
                </a:pPr>
                <a:r>
                  <a:rPr lang="es-CL" dirty="0"/>
                  <a:t>Cuando del espacio muestral se extrae un elemento y este </a:t>
                </a:r>
                <a:r>
                  <a:rPr lang="es-CL" dirty="0">
                    <a:solidFill>
                      <a:srgbClr val="FF0000"/>
                    </a:solidFill>
                  </a:rPr>
                  <a:t>NO se devuelve</a:t>
                </a:r>
                <a:r>
                  <a:rPr lang="es-CL" dirty="0"/>
                  <a:t>, entonces cuando se realice el siguiente experimiento el espacio muestral habrá disminuido en una unidad y el suceso siguiente es posible que también se vea afectado.</a:t>
                </a:r>
              </a:p>
              <a:p>
                <a:pPr algn="just">
                  <a:lnSpc>
                    <a:spcPct val="120000"/>
                  </a:lnSpc>
                </a:pPr>
                <a:endParaRPr lang="es-CL" dirty="0"/>
              </a:p>
              <a:p>
                <a:pPr marL="889000" indent="-798513" algn="just">
                  <a:lnSpc>
                    <a:spcPct val="120000"/>
                  </a:lnSpc>
                </a:pPr>
                <a:r>
                  <a:rPr lang="es-CL" b="1" dirty="0">
                    <a:solidFill>
                      <a:srgbClr val="FF0000"/>
                    </a:solidFill>
                  </a:rPr>
                  <a:t>Ejemplo</a:t>
                </a:r>
                <a:r>
                  <a:rPr lang="es-CL" dirty="0"/>
                  <a:t>. Si se define el experimento Sacar dos  carta del naipe, y se pregunta por la probabilidad de que la primera carta sea rey y la segunda un as. Pero la carta sacada NO se  devuelve al mazo.</a:t>
                </a:r>
              </a:p>
              <a:p>
                <a:pPr algn="just">
                  <a:lnSpc>
                    <a:spcPct val="120000"/>
                  </a:lnSpc>
                </a:pPr>
                <a:r>
                  <a:rPr lang="es-CL" dirty="0"/>
                  <a:t> </a:t>
                </a:r>
              </a:p>
              <a:p>
                <a:pPr algn="ctr">
                  <a:lnSpc>
                    <a:spcPct val="120000"/>
                  </a:lnSpc>
                </a:pPr>
                <a:r>
                  <a:rPr lang="es-CL" dirty="0"/>
                  <a:t>P(A∩B) = P(A)</a:t>
                </a:r>
                <a14:m>
                  <m:oMath xmlns:m="http://schemas.openxmlformats.org/officeDocument/2006/math">
                    <m:r>
                      <a:rPr lang="es-CL" b="1" i="1">
                        <a:latin typeface="Cambria Math" panose="02040503050406030204" pitchFamily="18" charset="0"/>
                      </a:rPr>
                      <m:t> ∙</m:t>
                    </m:r>
                  </m:oMath>
                </a14:m>
                <a:r>
                  <a:rPr lang="es-CL" dirty="0"/>
                  <a:t>P(A/B) = 4/52 </a:t>
                </a:r>
                <a14:m>
                  <m:oMath xmlns:m="http://schemas.openxmlformats.org/officeDocument/2006/math">
                    <m:r>
                      <a:rPr lang="es-CL" b="1" i="1">
                        <a:latin typeface="Cambria Math" panose="02040503050406030204" pitchFamily="18" charset="0"/>
                      </a:rPr>
                      <m:t>∙</m:t>
                    </m:r>
                  </m:oMath>
                </a14:m>
                <a:r>
                  <a:rPr lang="es-CL" dirty="0"/>
                  <a:t> 3/51</a:t>
                </a:r>
              </a:p>
              <a:p>
                <a:pPr algn="ctr"/>
                <a:endParaRPr lang="es-CL" dirty="0"/>
              </a:p>
            </p:txBody>
          </p:sp>
        </mc:Choice>
        <mc:Fallback xmlns="">
          <p:sp>
            <p:nvSpPr>
              <p:cNvPr id="3" name="Rectángulo 2">
                <a:extLst>
                  <a:ext uri="{FF2B5EF4-FFF2-40B4-BE49-F238E27FC236}">
                    <a16:creationId xmlns:a16="http://schemas.microsoft.com/office/drawing/2014/main" id="{21C8BB6B-762C-2F45-91DD-8AE6519FAAE5}"/>
                  </a:ext>
                </a:extLst>
              </p:cNvPr>
              <p:cNvSpPr>
                <a:spLocks noRot="1" noChangeAspect="1" noMove="1" noResize="1" noEditPoints="1" noAdjustHandles="1" noChangeArrowheads="1" noChangeShapeType="1" noTextEdit="1"/>
              </p:cNvSpPr>
              <p:nvPr/>
            </p:nvSpPr>
            <p:spPr>
              <a:xfrm>
                <a:off x="2168429" y="1417960"/>
                <a:ext cx="9306745" cy="3945696"/>
              </a:xfrm>
              <a:prstGeom prst="rect">
                <a:avLst/>
              </a:prstGeom>
              <a:blipFill>
                <a:blip r:embed="rId3"/>
                <a:stretch>
                  <a:fillRect l="-546" t="-965" r="-546"/>
                </a:stretch>
              </a:blipFill>
            </p:spPr>
            <p:txBody>
              <a:bodyPr/>
              <a:lstStyle/>
              <a:p>
                <a:r>
                  <a:rPr lang="es-CL">
                    <a:noFill/>
                  </a:rPr>
                  <a:t> </a:t>
                </a:r>
              </a:p>
            </p:txBody>
          </p:sp>
        </mc:Fallback>
      </mc:AlternateContent>
    </p:spTree>
    <p:extLst>
      <p:ext uri="{BB962C8B-B14F-4D97-AF65-F5344CB8AC3E}">
        <p14:creationId xmlns:p14="http://schemas.microsoft.com/office/powerpoint/2010/main" val="1796731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Árbol de decisión</a:t>
            </a: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pic>
        <p:nvPicPr>
          <p:cNvPr id="6" name="Imagen 5" descr="Gráfico&#10;&#10;Descripción generada automáticamente">
            <a:extLst>
              <a:ext uri="{FF2B5EF4-FFF2-40B4-BE49-F238E27FC236}">
                <a16:creationId xmlns:a16="http://schemas.microsoft.com/office/drawing/2014/main" id="{73F077C9-4AE1-7246-9948-7521B4E3037F}"/>
              </a:ext>
            </a:extLst>
          </p:cNvPr>
          <p:cNvPicPr>
            <a:picLocks noChangeAspect="1"/>
          </p:cNvPicPr>
          <p:nvPr/>
        </p:nvPicPr>
        <p:blipFill>
          <a:blip r:embed="rId3"/>
          <a:stretch>
            <a:fillRect/>
          </a:stretch>
        </p:blipFill>
        <p:spPr>
          <a:xfrm>
            <a:off x="2599492" y="1390650"/>
            <a:ext cx="6993015" cy="4994938"/>
          </a:xfrm>
          <a:prstGeom prst="rect">
            <a:avLst/>
          </a:prstGeom>
        </p:spPr>
      </p:pic>
    </p:spTree>
    <p:extLst>
      <p:ext uri="{BB962C8B-B14F-4D97-AF65-F5344CB8AC3E}">
        <p14:creationId xmlns:p14="http://schemas.microsoft.com/office/powerpoint/2010/main" val="2214297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Teorema de Bayes</a:t>
            </a: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3" name="Rectángulo 2">
            <a:extLst>
              <a:ext uri="{FF2B5EF4-FFF2-40B4-BE49-F238E27FC236}">
                <a16:creationId xmlns:a16="http://schemas.microsoft.com/office/drawing/2014/main" id="{21C8BB6B-762C-2F45-91DD-8AE6519FAAE5}"/>
              </a:ext>
            </a:extLst>
          </p:cNvPr>
          <p:cNvSpPr/>
          <p:nvPr/>
        </p:nvSpPr>
        <p:spPr>
          <a:xfrm>
            <a:off x="2168429" y="1417960"/>
            <a:ext cx="9306745" cy="1200329"/>
          </a:xfrm>
          <a:prstGeom prst="rect">
            <a:avLst/>
          </a:prstGeom>
        </p:spPr>
        <p:txBody>
          <a:bodyPr wrap="square">
            <a:spAutoFit/>
          </a:bodyPr>
          <a:lstStyle/>
          <a:p>
            <a:pPr algn="just"/>
            <a:r>
              <a:rPr lang="es-CL" dirty="0"/>
              <a:t>El </a:t>
            </a:r>
            <a:r>
              <a:rPr lang="es-CL" b="1" dirty="0"/>
              <a:t>teorema de Bayes</a:t>
            </a:r>
            <a:r>
              <a:rPr lang="es-CL" dirty="0"/>
              <a:t> debe su nombre al Reverendo Thomas </a:t>
            </a:r>
            <a:r>
              <a:rPr lang="es-CL" b="1" dirty="0"/>
              <a:t>Bayes</a:t>
            </a:r>
            <a:r>
              <a:rPr lang="es-CL" dirty="0"/>
              <a:t> (1701–1761), quien fue el primero en mostrar cómo emplear nuevas certezas para trastrocar creencias. La formulación moderna la realizó Pedro Simón Laplace, que lo publicó en 1812 en su libro "Théorie analytique des probabilités"</a:t>
            </a:r>
          </a:p>
        </p:txBody>
      </p:sp>
      <p:sp>
        <p:nvSpPr>
          <p:cNvPr id="4" name="Rectángulo 3">
            <a:extLst>
              <a:ext uri="{FF2B5EF4-FFF2-40B4-BE49-F238E27FC236}">
                <a16:creationId xmlns:a16="http://schemas.microsoft.com/office/drawing/2014/main" id="{3E092AA3-9798-5A48-8FE2-7E8ED22C0365}"/>
              </a:ext>
            </a:extLst>
          </p:cNvPr>
          <p:cNvSpPr/>
          <p:nvPr/>
        </p:nvSpPr>
        <p:spPr>
          <a:xfrm>
            <a:off x="2752165" y="4641658"/>
            <a:ext cx="8439000" cy="1508105"/>
          </a:xfrm>
          <a:prstGeom prst="rect">
            <a:avLst/>
          </a:prstGeom>
        </p:spPr>
        <p:txBody>
          <a:bodyPr wrap="square">
            <a:spAutoFit/>
          </a:bodyPr>
          <a:lstStyle/>
          <a:p>
            <a:pPr lvl="0" defTabSz="914400" eaLnBrk="0" fontAlgn="base" hangingPunct="0">
              <a:spcBef>
                <a:spcPct val="0"/>
              </a:spcBef>
              <a:spcAft>
                <a:spcPct val="0"/>
              </a:spcAft>
              <a:buFontTx/>
              <a:buChar char="•"/>
            </a:pPr>
            <a:r>
              <a:rPr lang="es-CL" altLang="es-CL" dirty="0">
                <a:latin typeface="Arial" panose="020B0604020202020204" pitchFamily="34" charset="0"/>
              </a:rPr>
              <a:t> P(A</a:t>
            </a:r>
            <a:r>
              <a:rPr lang="es-CL" altLang="es-CL" baseline="-25000" dirty="0">
                <a:cs typeface="Freestyle Script" panose="020F0502020204030204" pitchFamily="34" charset="0"/>
              </a:rPr>
              <a:t>i</a:t>
            </a:r>
            <a:r>
              <a:rPr lang="es-CL" altLang="es-CL" dirty="0">
                <a:latin typeface="Arial" panose="020B0604020202020204" pitchFamily="34" charset="0"/>
              </a:rPr>
              <a:t>) : son las probabilidades a priori,</a:t>
            </a:r>
          </a:p>
          <a:p>
            <a:pPr lvl="0" defTabSz="914400" eaLnBrk="0" fontAlgn="base" hangingPunct="0">
              <a:spcBef>
                <a:spcPct val="0"/>
              </a:spcBef>
              <a:spcAft>
                <a:spcPct val="0"/>
              </a:spcAft>
              <a:buFontTx/>
              <a:buChar char="•"/>
            </a:pPr>
            <a:r>
              <a:rPr lang="es-CL" altLang="es-CL" dirty="0">
                <a:latin typeface="Arial" panose="020B0604020202020204" pitchFamily="34" charset="0"/>
              </a:rPr>
              <a:t> P(B \ A</a:t>
            </a:r>
            <a:r>
              <a:rPr lang="es-CL" altLang="es-CL" baseline="-25000" dirty="0">
                <a:latin typeface="Arial" panose="020B0604020202020204" pitchFamily="34" charset="0"/>
              </a:rPr>
              <a:t>i</a:t>
            </a:r>
            <a:r>
              <a:rPr lang="es-CL" altLang="es-CL" dirty="0">
                <a:latin typeface="Arial" panose="020B0604020202020204" pitchFamily="34" charset="0"/>
              </a:rPr>
              <a:t>) : es la probabilidad de  B </a:t>
            </a:r>
            <a:r>
              <a:rPr lang="es-CL" altLang="es-CL" sz="1900" dirty="0">
                <a:latin typeface="Arial" panose="020B0604020202020204" pitchFamily="34" charset="0"/>
              </a:rPr>
              <a:t> </a:t>
            </a:r>
            <a:r>
              <a:rPr lang="es-CL" altLang="es-CL" dirty="0">
                <a:latin typeface="Arial" panose="020B0604020202020204" pitchFamily="34" charset="0"/>
              </a:rPr>
              <a:t>en la hipótesis  Ai </a:t>
            </a:r>
            <a:r>
              <a:rPr lang="es-CL" altLang="es-CL" sz="1900" dirty="0">
                <a:latin typeface="Arial" panose="020B0604020202020204" pitchFamily="34" charset="0"/>
              </a:rPr>
              <a:t>     </a:t>
            </a:r>
            <a:endParaRPr lang="es-CL" altLang="es-CL" dirty="0">
              <a:latin typeface="Arial" panose="020B0604020202020204" pitchFamily="34" charset="0"/>
            </a:endParaRPr>
          </a:p>
          <a:p>
            <a:pPr lvl="0" defTabSz="914400" eaLnBrk="0" fontAlgn="base" hangingPunct="0">
              <a:spcBef>
                <a:spcPct val="0"/>
              </a:spcBef>
              <a:spcAft>
                <a:spcPct val="0"/>
              </a:spcAft>
              <a:buFontTx/>
              <a:buChar char="•"/>
            </a:pPr>
            <a:r>
              <a:rPr lang="es-CL" altLang="es-CL" dirty="0">
                <a:latin typeface="Arial" panose="020B0604020202020204" pitchFamily="34" charset="0"/>
              </a:rPr>
              <a:t>  P(A</a:t>
            </a:r>
            <a:r>
              <a:rPr lang="es-CL" altLang="es-CL" baseline="-25000" dirty="0">
                <a:latin typeface="Arial" panose="020B0604020202020204" pitchFamily="34" charset="0"/>
              </a:rPr>
              <a:t>i</a:t>
            </a:r>
            <a:r>
              <a:rPr lang="es-CL" altLang="es-CL" dirty="0">
                <a:latin typeface="Arial" panose="020B0604020202020204" pitchFamily="34" charset="0"/>
              </a:rPr>
              <a:t>\ B)</a:t>
            </a:r>
            <a:r>
              <a:rPr lang="es-CL" altLang="es-CL" sz="1900" dirty="0">
                <a:latin typeface="Arial" panose="020B0604020202020204" pitchFamily="34" charset="0"/>
              </a:rPr>
              <a:t> :</a:t>
            </a:r>
            <a:r>
              <a:rPr lang="es-CL" altLang="es-CL" dirty="0">
                <a:latin typeface="Arial" panose="020B0604020202020204" pitchFamily="34" charset="0"/>
              </a:rPr>
              <a:t> son las probabilidades a posteriori.</a:t>
            </a:r>
          </a:p>
          <a:p>
            <a:pPr lvl="0" defTabSz="914400" eaLnBrk="0" fontAlgn="base" hangingPunct="0">
              <a:spcBef>
                <a:spcPct val="0"/>
              </a:spcBef>
              <a:spcAft>
                <a:spcPct val="0"/>
              </a:spcAft>
            </a:pPr>
            <a:br>
              <a:rPr lang="es-CL" altLang="es-CL" dirty="0">
                <a:latin typeface="Arial" panose="020B0604020202020204" pitchFamily="34" charset="0"/>
              </a:rPr>
            </a:br>
            <a:endParaRPr lang="es-CL" altLang="es-CL" dirty="0">
              <a:latin typeface="Arial" panose="020B0604020202020204" pitchFamily="34" charset="0"/>
            </a:endParaRPr>
          </a:p>
        </p:txBody>
      </p:sp>
      <p:pic>
        <p:nvPicPr>
          <p:cNvPr id="6" name="Imagen 5" descr="Texto&#10;&#10;Descripción generada automáticamente">
            <a:extLst>
              <a:ext uri="{FF2B5EF4-FFF2-40B4-BE49-F238E27FC236}">
                <a16:creationId xmlns:a16="http://schemas.microsoft.com/office/drawing/2014/main" id="{D049BC20-D6A0-9B48-92A2-193CA618A04D}"/>
              </a:ext>
            </a:extLst>
          </p:cNvPr>
          <p:cNvPicPr>
            <a:picLocks noChangeAspect="1"/>
          </p:cNvPicPr>
          <p:nvPr/>
        </p:nvPicPr>
        <p:blipFill>
          <a:blip r:embed="rId3"/>
          <a:stretch>
            <a:fillRect/>
          </a:stretch>
        </p:blipFill>
        <p:spPr>
          <a:xfrm>
            <a:off x="4205037" y="2768479"/>
            <a:ext cx="4249153" cy="1190584"/>
          </a:xfrm>
          <a:prstGeom prst="rect">
            <a:avLst/>
          </a:prstGeom>
        </p:spPr>
      </p:pic>
      <p:sp>
        <p:nvSpPr>
          <p:cNvPr id="9" name="CuadroTexto 8">
            <a:extLst>
              <a:ext uri="{FF2B5EF4-FFF2-40B4-BE49-F238E27FC236}">
                <a16:creationId xmlns:a16="http://schemas.microsoft.com/office/drawing/2014/main" id="{FD568FB4-540D-E546-92BC-68F468933E13}"/>
              </a:ext>
            </a:extLst>
          </p:cNvPr>
          <p:cNvSpPr txBox="1"/>
          <p:nvPr/>
        </p:nvSpPr>
        <p:spPr>
          <a:xfrm>
            <a:off x="2723030" y="4273333"/>
            <a:ext cx="787395" cy="369332"/>
          </a:xfrm>
          <a:prstGeom prst="rect">
            <a:avLst/>
          </a:prstGeom>
          <a:noFill/>
        </p:spPr>
        <p:txBody>
          <a:bodyPr wrap="none" rtlCol="0">
            <a:spAutoFit/>
          </a:bodyPr>
          <a:lstStyle/>
          <a:p>
            <a:r>
              <a:rPr lang="es-CL" dirty="0"/>
              <a:t>donde</a:t>
            </a:r>
          </a:p>
        </p:txBody>
      </p:sp>
    </p:spTree>
    <p:extLst>
      <p:ext uri="{BB962C8B-B14F-4D97-AF65-F5344CB8AC3E}">
        <p14:creationId xmlns:p14="http://schemas.microsoft.com/office/powerpoint/2010/main" val="2845768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Teorema de Bayes</a:t>
            </a: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3" name="Rectángulo 2">
            <a:extLst>
              <a:ext uri="{FF2B5EF4-FFF2-40B4-BE49-F238E27FC236}">
                <a16:creationId xmlns:a16="http://schemas.microsoft.com/office/drawing/2014/main" id="{21C8BB6B-762C-2F45-91DD-8AE6519FAAE5}"/>
              </a:ext>
            </a:extLst>
          </p:cNvPr>
          <p:cNvSpPr/>
          <p:nvPr/>
        </p:nvSpPr>
        <p:spPr>
          <a:xfrm>
            <a:off x="2168429" y="1417960"/>
            <a:ext cx="9306745" cy="369332"/>
          </a:xfrm>
          <a:prstGeom prst="rect">
            <a:avLst/>
          </a:prstGeom>
        </p:spPr>
        <p:txBody>
          <a:bodyPr wrap="square">
            <a:spAutoFit/>
          </a:bodyPr>
          <a:lstStyle/>
          <a:p>
            <a:pPr algn="just"/>
            <a:r>
              <a:rPr lang="es-CL" dirty="0"/>
              <a:t>En general</a:t>
            </a:r>
          </a:p>
        </p:txBody>
      </p:sp>
      <p:sp>
        <p:nvSpPr>
          <p:cNvPr id="4" name="Rectángulo 3">
            <a:extLst>
              <a:ext uri="{FF2B5EF4-FFF2-40B4-BE49-F238E27FC236}">
                <a16:creationId xmlns:a16="http://schemas.microsoft.com/office/drawing/2014/main" id="{3E092AA3-9798-5A48-8FE2-7E8ED22C0365}"/>
              </a:ext>
            </a:extLst>
          </p:cNvPr>
          <p:cNvSpPr/>
          <p:nvPr/>
        </p:nvSpPr>
        <p:spPr>
          <a:xfrm>
            <a:off x="2752165" y="4641658"/>
            <a:ext cx="8439000" cy="1508105"/>
          </a:xfrm>
          <a:prstGeom prst="rect">
            <a:avLst/>
          </a:prstGeom>
        </p:spPr>
        <p:txBody>
          <a:bodyPr wrap="square">
            <a:spAutoFit/>
          </a:bodyPr>
          <a:lstStyle/>
          <a:p>
            <a:pPr lvl="0" defTabSz="914400" eaLnBrk="0" fontAlgn="base" hangingPunct="0">
              <a:spcBef>
                <a:spcPct val="0"/>
              </a:spcBef>
              <a:spcAft>
                <a:spcPct val="0"/>
              </a:spcAft>
              <a:buFontTx/>
              <a:buChar char="•"/>
            </a:pPr>
            <a:r>
              <a:rPr lang="es-CL" altLang="es-CL" dirty="0">
                <a:latin typeface="Arial" panose="020B0604020202020204" pitchFamily="34" charset="0"/>
              </a:rPr>
              <a:t> P(A</a:t>
            </a:r>
            <a:r>
              <a:rPr lang="es-CL" altLang="es-CL" baseline="-25000" dirty="0">
                <a:cs typeface="Freestyle Script" panose="020F0502020204030204" pitchFamily="34" charset="0"/>
              </a:rPr>
              <a:t>i</a:t>
            </a:r>
            <a:r>
              <a:rPr lang="es-CL" altLang="es-CL" dirty="0">
                <a:latin typeface="Arial" panose="020B0604020202020204" pitchFamily="34" charset="0"/>
              </a:rPr>
              <a:t>) : son las probabilidades a priori,</a:t>
            </a:r>
          </a:p>
          <a:p>
            <a:pPr lvl="0" defTabSz="914400" eaLnBrk="0" fontAlgn="base" hangingPunct="0">
              <a:spcBef>
                <a:spcPct val="0"/>
              </a:spcBef>
              <a:spcAft>
                <a:spcPct val="0"/>
              </a:spcAft>
              <a:buFontTx/>
              <a:buChar char="•"/>
            </a:pPr>
            <a:r>
              <a:rPr lang="es-CL" altLang="es-CL" dirty="0">
                <a:latin typeface="Arial" panose="020B0604020202020204" pitchFamily="34" charset="0"/>
              </a:rPr>
              <a:t> P(B \ A</a:t>
            </a:r>
            <a:r>
              <a:rPr lang="es-CL" altLang="es-CL" baseline="-25000" dirty="0">
                <a:latin typeface="Arial" panose="020B0604020202020204" pitchFamily="34" charset="0"/>
              </a:rPr>
              <a:t>i</a:t>
            </a:r>
            <a:r>
              <a:rPr lang="es-CL" altLang="es-CL" dirty="0">
                <a:latin typeface="Arial" panose="020B0604020202020204" pitchFamily="34" charset="0"/>
              </a:rPr>
              <a:t>) : es la probabilidad de  B </a:t>
            </a:r>
            <a:r>
              <a:rPr lang="es-CL" altLang="es-CL" sz="1900" dirty="0">
                <a:latin typeface="Arial" panose="020B0604020202020204" pitchFamily="34" charset="0"/>
              </a:rPr>
              <a:t> </a:t>
            </a:r>
            <a:r>
              <a:rPr lang="es-CL" altLang="es-CL" dirty="0">
                <a:latin typeface="Arial" panose="020B0604020202020204" pitchFamily="34" charset="0"/>
              </a:rPr>
              <a:t>en la hipótesis  Ai </a:t>
            </a:r>
            <a:r>
              <a:rPr lang="es-CL" altLang="es-CL" sz="1900" dirty="0">
                <a:latin typeface="Arial" panose="020B0604020202020204" pitchFamily="34" charset="0"/>
              </a:rPr>
              <a:t>     </a:t>
            </a:r>
            <a:endParaRPr lang="es-CL" altLang="es-CL" dirty="0">
              <a:latin typeface="Arial" panose="020B0604020202020204" pitchFamily="34" charset="0"/>
            </a:endParaRPr>
          </a:p>
          <a:p>
            <a:pPr lvl="0" defTabSz="914400" eaLnBrk="0" fontAlgn="base" hangingPunct="0">
              <a:spcBef>
                <a:spcPct val="0"/>
              </a:spcBef>
              <a:spcAft>
                <a:spcPct val="0"/>
              </a:spcAft>
              <a:buFontTx/>
              <a:buChar char="•"/>
            </a:pPr>
            <a:r>
              <a:rPr lang="es-CL" altLang="es-CL" dirty="0">
                <a:latin typeface="Arial" panose="020B0604020202020204" pitchFamily="34" charset="0"/>
              </a:rPr>
              <a:t>  P(A</a:t>
            </a:r>
            <a:r>
              <a:rPr lang="es-CL" altLang="es-CL" baseline="-25000" dirty="0">
                <a:latin typeface="Arial" panose="020B0604020202020204" pitchFamily="34" charset="0"/>
              </a:rPr>
              <a:t>i</a:t>
            </a:r>
            <a:r>
              <a:rPr lang="es-CL" altLang="es-CL" dirty="0">
                <a:latin typeface="Arial" panose="020B0604020202020204" pitchFamily="34" charset="0"/>
              </a:rPr>
              <a:t>\ B</a:t>
            </a:r>
            <a:r>
              <a:rPr lang="es-CL" altLang="es-CL">
                <a:latin typeface="Arial" panose="020B0604020202020204" pitchFamily="34" charset="0"/>
              </a:rPr>
              <a:t>)</a:t>
            </a:r>
            <a:r>
              <a:rPr lang="es-CL" altLang="es-CL" sz="1900">
                <a:latin typeface="Arial" panose="020B0604020202020204" pitchFamily="34" charset="0"/>
              </a:rPr>
              <a:t> :</a:t>
            </a:r>
            <a:r>
              <a:rPr lang="es-CL" altLang="es-CL">
                <a:latin typeface="Arial" panose="020B0604020202020204" pitchFamily="34" charset="0"/>
              </a:rPr>
              <a:t> </a:t>
            </a:r>
            <a:r>
              <a:rPr lang="es-CL" altLang="es-CL" dirty="0">
                <a:latin typeface="Arial" panose="020B0604020202020204" pitchFamily="34" charset="0"/>
              </a:rPr>
              <a:t>son las probabilidades a posteriori.</a:t>
            </a:r>
          </a:p>
          <a:p>
            <a:pPr lvl="0" defTabSz="914400" eaLnBrk="0" fontAlgn="base" hangingPunct="0">
              <a:spcBef>
                <a:spcPct val="0"/>
              </a:spcBef>
              <a:spcAft>
                <a:spcPct val="0"/>
              </a:spcAft>
            </a:pPr>
            <a:br>
              <a:rPr lang="es-CL" altLang="es-CL" dirty="0">
                <a:latin typeface="Arial" panose="020B0604020202020204" pitchFamily="34" charset="0"/>
              </a:rPr>
            </a:br>
            <a:endParaRPr lang="es-CL" altLang="es-CL" dirty="0">
              <a:latin typeface="Arial" panose="020B0604020202020204" pitchFamily="34" charset="0"/>
            </a:endParaRPr>
          </a:p>
        </p:txBody>
      </p:sp>
      <p:pic>
        <p:nvPicPr>
          <p:cNvPr id="8" name="Imagen 7" descr="Texto&#10;&#10;Descripción generada automáticamente">
            <a:extLst>
              <a:ext uri="{FF2B5EF4-FFF2-40B4-BE49-F238E27FC236}">
                <a16:creationId xmlns:a16="http://schemas.microsoft.com/office/drawing/2014/main" id="{D56C2E10-6194-A347-8132-18A498D267EF}"/>
              </a:ext>
            </a:extLst>
          </p:cNvPr>
          <p:cNvPicPr>
            <a:picLocks noChangeAspect="1"/>
          </p:cNvPicPr>
          <p:nvPr/>
        </p:nvPicPr>
        <p:blipFill>
          <a:blip r:embed="rId3"/>
          <a:stretch>
            <a:fillRect/>
          </a:stretch>
        </p:blipFill>
        <p:spPr>
          <a:xfrm>
            <a:off x="2752165" y="2357225"/>
            <a:ext cx="7023100" cy="1714500"/>
          </a:xfrm>
          <a:prstGeom prst="rect">
            <a:avLst/>
          </a:prstGeom>
        </p:spPr>
      </p:pic>
    </p:spTree>
    <p:extLst>
      <p:ext uri="{BB962C8B-B14F-4D97-AF65-F5344CB8AC3E}">
        <p14:creationId xmlns:p14="http://schemas.microsoft.com/office/powerpoint/2010/main" val="2603851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77C55C-1942-2B45-A4C0-136AA0E7B0F7}"/>
              </a:ext>
            </a:extLst>
          </p:cNvPr>
          <p:cNvPicPr>
            <a:picLocks noChangeAspect="1"/>
          </p:cNvPicPr>
          <p:nvPr/>
        </p:nvPicPr>
        <p:blipFill>
          <a:blip r:embed="rId2"/>
          <a:stretch>
            <a:fillRect/>
          </a:stretch>
        </p:blipFill>
        <p:spPr>
          <a:xfrm>
            <a:off x="8826500" y="4370764"/>
            <a:ext cx="2384552" cy="874336"/>
          </a:xfrm>
          <a:prstGeom prst="rect">
            <a:avLst/>
          </a:prstGeom>
        </p:spPr>
      </p:pic>
    </p:spTree>
    <p:extLst>
      <p:ext uri="{BB962C8B-B14F-4D97-AF65-F5344CB8AC3E}">
        <p14:creationId xmlns:p14="http://schemas.microsoft.com/office/powerpoint/2010/main" val="3736296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Conceptos Básicos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3" name="Rectángulo 2">
            <a:extLst>
              <a:ext uri="{FF2B5EF4-FFF2-40B4-BE49-F238E27FC236}">
                <a16:creationId xmlns:a16="http://schemas.microsoft.com/office/drawing/2014/main" id="{04B791EE-6FA5-9F45-8C51-EB27093C6F63}"/>
              </a:ext>
            </a:extLst>
          </p:cNvPr>
          <p:cNvSpPr/>
          <p:nvPr/>
        </p:nvSpPr>
        <p:spPr>
          <a:xfrm>
            <a:off x="2035834" y="1398211"/>
            <a:ext cx="9155331" cy="4985980"/>
          </a:xfrm>
          <a:prstGeom prst="rect">
            <a:avLst/>
          </a:prstGeom>
        </p:spPr>
        <p:txBody>
          <a:bodyPr wrap="square">
            <a:spAutoFit/>
          </a:bodyPr>
          <a:lstStyle/>
          <a:p>
            <a:pPr lvl="0" algn="justLow"/>
            <a:r>
              <a:rPr lang="es-CL" sz="2000" b="1" dirty="0">
                <a:solidFill>
                  <a:schemeClr val="accent6">
                    <a:lumMod val="50000"/>
                  </a:schemeClr>
                </a:solidFill>
              </a:rPr>
              <a:t>Fenómeno Determinístico</a:t>
            </a:r>
            <a:r>
              <a:rPr lang="es-CL" sz="2000" dirty="0"/>
              <a:t>, es cuando al repetirlo bajo idénticas condiciones iniciales se obtienen siempre los mismos resultados. </a:t>
            </a:r>
          </a:p>
          <a:p>
            <a:pPr algn="justLow"/>
            <a:r>
              <a:rPr lang="es-CL" sz="2000" dirty="0"/>
              <a:t> </a:t>
            </a:r>
          </a:p>
          <a:p>
            <a:pPr algn="justLow"/>
            <a:r>
              <a:rPr lang="es-CL" sz="2000" dirty="0"/>
              <a:t> </a:t>
            </a:r>
          </a:p>
          <a:p>
            <a:pPr lvl="0" algn="justLow"/>
            <a:r>
              <a:rPr lang="es-CL" sz="2000" b="1" dirty="0">
                <a:solidFill>
                  <a:schemeClr val="accent6">
                    <a:lumMod val="50000"/>
                  </a:schemeClr>
                </a:solidFill>
              </a:rPr>
              <a:t>Fenómeno Aleatorio, </a:t>
            </a:r>
            <a:r>
              <a:rPr lang="es-CL" sz="2000" dirty="0"/>
              <a:t>es cuando al repetirlo bajo idénticas condiciones iniciales no se obtienen siempre los mismos resultados. </a:t>
            </a:r>
          </a:p>
          <a:p>
            <a:pPr lvl="0" algn="justLow"/>
            <a:r>
              <a:rPr lang="es-CL" sz="2000" b="1" dirty="0">
                <a:solidFill>
                  <a:schemeClr val="accent6">
                    <a:lumMod val="50000"/>
                  </a:schemeClr>
                </a:solidFill>
              </a:rPr>
              <a:t>Ejemplo</a:t>
            </a:r>
            <a:r>
              <a:rPr lang="es-CL" sz="2000" dirty="0"/>
              <a:t>: cuando lanzamos una moneda al aire observando la sucesión de caras y sello que presentan. </a:t>
            </a:r>
          </a:p>
          <a:p>
            <a:pPr algn="justLow"/>
            <a:r>
              <a:rPr lang="es-CL" sz="2000" dirty="0"/>
              <a:t> </a:t>
            </a:r>
          </a:p>
          <a:p>
            <a:pPr algn="justLow"/>
            <a:r>
              <a:rPr lang="es-CL" sz="2000" dirty="0"/>
              <a:t> </a:t>
            </a:r>
          </a:p>
          <a:p>
            <a:pPr lvl="0" algn="justLow"/>
            <a:r>
              <a:rPr lang="es-CL" sz="2000" b="1" dirty="0">
                <a:solidFill>
                  <a:schemeClr val="accent6">
                    <a:lumMod val="50000"/>
                  </a:schemeClr>
                </a:solidFill>
              </a:rPr>
              <a:t>Experimento Aleatorio</a:t>
            </a:r>
            <a:r>
              <a:rPr lang="es-CL" sz="2000" dirty="0"/>
              <a:t>, es una operación que repetimos bajo idénticas condiciones iniciales y no se obtienen siempre los mismos resultados. </a:t>
            </a:r>
          </a:p>
          <a:p>
            <a:pPr lvl="0" algn="justLow"/>
            <a:r>
              <a:rPr lang="es-CL" sz="2000" b="1" dirty="0">
                <a:solidFill>
                  <a:schemeClr val="accent6">
                    <a:lumMod val="50000"/>
                  </a:schemeClr>
                </a:solidFill>
              </a:rPr>
              <a:t>Ejemplo</a:t>
            </a:r>
            <a:r>
              <a:rPr lang="es-CL" sz="2000" dirty="0"/>
              <a:t>: lanzamiento de un dado observando la sucesión de números que se presentan {1, 2, 3, 4, 5, 6 }.</a:t>
            </a:r>
          </a:p>
          <a:p>
            <a:r>
              <a:rPr lang="es-CL" dirty="0"/>
              <a:t> </a:t>
            </a:r>
          </a:p>
          <a:p>
            <a:pPr marL="114300" indent="0" algn="just">
              <a:buNone/>
            </a:pPr>
            <a:r>
              <a:rPr lang="es-CL" sz="2000" dirty="0">
                <a:solidFill>
                  <a:schemeClr val="tx1">
                    <a:lumMod val="75000"/>
                    <a:lumOff val="25000"/>
                  </a:schemeClr>
                </a:solidFill>
                <a:latin typeface="Calibri"/>
                <a:cs typeface="Calibri"/>
                <a:sym typeface="Calibri"/>
              </a:rPr>
              <a:t>.</a:t>
            </a:r>
            <a:endParaRPr lang="es-CL" sz="2200" dirty="0">
              <a:solidFill>
                <a:schemeClr val="tx1">
                  <a:lumMod val="75000"/>
                  <a:lumOff val="25000"/>
                </a:schemeClr>
              </a:solidFill>
              <a:latin typeface="Calibri"/>
              <a:cs typeface="Calibri"/>
              <a:sym typeface="Calibri"/>
            </a:endParaRPr>
          </a:p>
        </p:txBody>
      </p:sp>
    </p:spTree>
    <p:extLst>
      <p:ext uri="{BB962C8B-B14F-4D97-AF65-F5344CB8AC3E}">
        <p14:creationId xmlns:p14="http://schemas.microsoft.com/office/powerpoint/2010/main" val="2620718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Conceptos Básicos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3" name="Rectángulo 2">
            <a:extLst>
              <a:ext uri="{FF2B5EF4-FFF2-40B4-BE49-F238E27FC236}">
                <a16:creationId xmlns:a16="http://schemas.microsoft.com/office/drawing/2014/main" id="{04B791EE-6FA5-9F45-8C51-EB27093C6F63}"/>
              </a:ext>
            </a:extLst>
          </p:cNvPr>
          <p:cNvSpPr/>
          <p:nvPr/>
        </p:nvSpPr>
        <p:spPr>
          <a:xfrm>
            <a:off x="2035834" y="1398211"/>
            <a:ext cx="9155331" cy="4625690"/>
          </a:xfrm>
          <a:prstGeom prst="rect">
            <a:avLst/>
          </a:prstGeom>
        </p:spPr>
        <p:txBody>
          <a:bodyPr wrap="square">
            <a:spAutoFit/>
          </a:bodyPr>
          <a:lstStyle/>
          <a:p>
            <a:pPr marL="114300" indent="0" algn="just">
              <a:buNone/>
            </a:pPr>
            <a:r>
              <a:rPr lang="es-CL" sz="2000" dirty="0">
                <a:solidFill>
                  <a:schemeClr val="tx1">
                    <a:lumMod val="75000"/>
                    <a:lumOff val="25000"/>
                  </a:schemeClr>
                </a:solidFill>
                <a:latin typeface="Calibri"/>
                <a:cs typeface="Calibri"/>
                <a:sym typeface="Calibri"/>
              </a:rPr>
              <a:t>La probabilidad trata de medir la incertidumbre. A menudo, las situaciones de incertidumbre surgen cuando hacemos </a:t>
            </a:r>
            <a:r>
              <a:rPr lang="es-CL" sz="2000" b="1" dirty="0">
                <a:solidFill>
                  <a:schemeClr val="accent6">
                    <a:lumMod val="50000"/>
                  </a:schemeClr>
                </a:solidFill>
                <a:latin typeface="Calibri"/>
                <a:cs typeface="Calibri"/>
                <a:sym typeface="Calibri"/>
              </a:rPr>
              <a:t>experimentos o fenómenos aleatorios.</a:t>
            </a:r>
          </a:p>
          <a:p>
            <a:pPr marL="114300" indent="0" algn="just">
              <a:buNone/>
            </a:pPr>
            <a:endParaRPr lang="es-CL" sz="2000" b="1" dirty="0">
              <a:solidFill>
                <a:schemeClr val="accent6">
                  <a:lumMod val="50000"/>
                </a:schemeClr>
              </a:solidFill>
              <a:latin typeface="Calibri"/>
              <a:cs typeface="Calibri"/>
              <a:sym typeface="Calibri"/>
            </a:endParaRPr>
          </a:p>
          <a:p>
            <a:pPr marL="114300" indent="0" algn="just">
              <a:buNone/>
            </a:pPr>
            <a:r>
              <a:rPr lang="es-CL" sz="2000" b="1" dirty="0">
                <a:solidFill>
                  <a:srgbClr val="FF0000"/>
                </a:solidFill>
                <a:latin typeface="Calibri"/>
                <a:cs typeface="Calibri"/>
                <a:sym typeface="Calibri"/>
              </a:rPr>
              <a:t>Ejemplos:</a:t>
            </a:r>
          </a:p>
          <a:p>
            <a:pPr marL="114300" indent="0" algn="just">
              <a:buNone/>
            </a:pPr>
            <a:endParaRPr lang="es-CL" sz="2000" dirty="0">
              <a:solidFill>
                <a:schemeClr val="tx1">
                  <a:lumMod val="75000"/>
                  <a:lumOff val="25000"/>
                </a:schemeClr>
              </a:solidFill>
              <a:latin typeface="Calibri"/>
              <a:cs typeface="Calibri"/>
              <a:sym typeface="Calibri"/>
            </a:endParaRPr>
          </a:p>
          <a:p>
            <a:pPr marL="1028700" lvl="1" indent="-457200" algn="just">
              <a:lnSpc>
                <a:spcPct val="150000"/>
              </a:lnSpc>
              <a:buAutoNum type="alphaLcParenR"/>
            </a:pPr>
            <a:r>
              <a:rPr lang="es-CL" sz="2200" dirty="0">
                <a:solidFill>
                  <a:schemeClr val="tx1">
                    <a:lumMod val="75000"/>
                    <a:lumOff val="25000"/>
                  </a:schemeClr>
                </a:solidFill>
                <a:latin typeface="Calibri"/>
                <a:cs typeface="Calibri"/>
                <a:sym typeface="Calibri"/>
              </a:rPr>
              <a:t>Lanzar una moneda dos veces y anotar los resultados de cada tirada. </a:t>
            </a:r>
          </a:p>
          <a:p>
            <a:pPr marL="1028700" lvl="1" indent="-457200" algn="just">
              <a:lnSpc>
                <a:spcPct val="150000"/>
              </a:lnSpc>
              <a:buAutoNum type="alphaLcParenR"/>
            </a:pPr>
            <a:r>
              <a:rPr lang="es-CL" sz="2200" dirty="0">
                <a:solidFill>
                  <a:schemeClr val="tx1">
                    <a:lumMod val="75000"/>
                    <a:lumOff val="25000"/>
                  </a:schemeClr>
                </a:solidFill>
                <a:latin typeface="Calibri"/>
                <a:cs typeface="Calibri"/>
                <a:sym typeface="Calibri"/>
              </a:rPr>
              <a:t>Lanzar dos dados y anotar la suma de los puntos obtenidos. </a:t>
            </a:r>
          </a:p>
          <a:p>
            <a:pPr marL="1028700" lvl="1" indent="-457200" algn="just">
              <a:lnSpc>
                <a:spcPct val="150000"/>
              </a:lnSpc>
              <a:buAutoNum type="alphaLcParenR"/>
            </a:pPr>
            <a:r>
              <a:rPr lang="es-CL" sz="2200" dirty="0">
                <a:solidFill>
                  <a:schemeClr val="tx1">
                    <a:lumMod val="75000"/>
                    <a:lumOff val="25000"/>
                  </a:schemeClr>
                </a:solidFill>
                <a:latin typeface="Calibri"/>
                <a:cs typeface="Calibri"/>
                <a:sym typeface="Calibri"/>
              </a:rPr>
              <a:t>Observar el número de  email que recibe una empresa en una semana. </a:t>
            </a:r>
          </a:p>
          <a:p>
            <a:pPr marL="1028700" lvl="1" indent="-457200" algn="just">
              <a:lnSpc>
                <a:spcPct val="150000"/>
              </a:lnSpc>
              <a:buAutoNum type="alphaLcParenR"/>
            </a:pPr>
            <a:r>
              <a:rPr lang="es-CL" sz="2200" dirty="0">
                <a:solidFill>
                  <a:schemeClr val="tx1">
                    <a:lumMod val="75000"/>
                    <a:lumOff val="25000"/>
                  </a:schemeClr>
                </a:solidFill>
                <a:latin typeface="Calibri"/>
                <a:cs typeface="Calibri"/>
                <a:sym typeface="Calibri"/>
              </a:rPr>
              <a:t>Medir la tasa de inflación al final del año.</a:t>
            </a:r>
          </a:p>
          <a:p>
            <a:pPr marL="1028700" lvl="1" indent="-457200" algn="just">
              <a:lnSpc>
                <a:spcPct val="150000"/>
              </a:lnSpc>
              <a:buAutoNum type="alphaLcParenR"/>
            </a:pPr>
            <a:r>
              <a:rPr lang="es-CL" sz="2200" dirty="0">
                <a:solidFill>
                  <a:schemeClr val="tx1">
                    <a:lumMod val="75000"/>
                    <a:lumOff val="25000"/>
                  </a:schemeClr>
                </a:solidFill>
                <a:latin typeface="Calibri"/>
                <a:cs typeface="Calibri"/>
                <a:sym typeface="Calibri"/>
              </a:rPr>
              <a:t>Medir las encuestas de un candidato.</a:t>
            </a:r>
          </a:p>
        </p:txBody>
      </p:sp>
    </p:spTree>
    <p:extLst>
      <p:ext uri="{BB962C8B-B14F-4D97-AF65-F5344CB8AC3E}">
        <p14:creationId xmlns:p14="http://schemas.microsoft.com/office/powerpoint/2010/main" val="2774674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Espacio Muestral</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3" name="Rectángulo 2">
            <a:extLst>
              <a:ext uri="{FF2B5EF4-FFF2-40B4-BE49-F238E27FC236}">
                <a16:creationId xmlns:a16="http://schemas.microsoft.com/office/drawing/2014/main" id="{04B791EE-6FA5-9F45-8C51-EB27093C6F63}"/>
              </a:ext>
            </a:extLst>
          </p:cNvPr>
          <p:cNvSpPr/>
          <p:nvPr/>
        </p:nvSpPr>
        <p:spPr>
          <a:xfrm>
            <a:off x="2035834" y="1398211"/>
            <a:ext cx="9155331" cy="5246052"/>
          </a:xfrm>
          <a:prstGeom prst="rect">
            <a:avLst/>
          </a:prstGeom>
        </p:spPr>
        <p:txBody>
          <a:bodyPr wrap="square">
            <a:spAutoFit/>
          </a:bodyPr>
          <a:lstStyle/>
          <a:p>
            <a:pPr marL="114300" indent="0" algn="just">
              <a:buNone/>
            </a:pPr>
            <a:r>
              <a:rPr lang="es-CL" sz="2000" dirty="0">
                <a:solidFill>
                  <a:schemeClr val="tx1">
                    <a:lumMod val="75000"/>
                    <a:lumOff val="25000"/>
                  </a:schemeClr>
                </a:solidFill>
                <a:latin typeface="Calibri"/>
                <a:cs typeface="Calibri"/>
              </a:rPr>
              <a:t>El </a:t>
            </a:r>
            <a:r>
              <a:rPr lang="es-CL" sz="2000" b="1" dirty="0">
                <a:solidFill>
                  <a:schemeClr val="accent6">
                    <a:lumMod val="50000"/>
                  </a:schemeClr>
                </a:solidFill>
                <a:latin typeface="Calibri"/>
                <a:cs typeface="Calibri"/>
              </a:rPr>
              <a:t>Espacio Muestral</a:t>
            </a:r>
            <a:r>
              <a:rPr lang="es-CL" sz="2000" dirty="0">
                <a:solidFill>
                  <a:schemeClr val="tx1">
                    <a:lumMod val="75000"/>
                    <a:lumOff val="25000"/>
                  </a:schemeClr>
                </a:solidFill>
                <a:latin typeface="Calibri"/>
                <a:cs typeface="Calibri"/>
              </a:rPr>
              <a:t> </a:t>
            </a:r>
            <a:r>
              <a:rPr lang="el-GR" sz="2400" b="1" dirty="0" err="1">
                <a:solidFill>
                  <a:schemeClr val="accent6">
                    <a:lumMod val="50000"/>
                  </a:schemeClr>
                </a:solidFill>
                <a:latin typeface="Calibri"/>
                <a:cs typeface="Calibri"/>
              </a:rPr>
              <a:t>Ω</a:t>
            </a:r>
            <a:r>
              <a:rPr lang="el-GR" sz="2000" dirty="0">
                <a:solidFill>
                  <a:schemeClr val="tx1">
                    <a:lumMod val="75000"/>
                    <a:lumOff val="25000"/>
                  </a:schemeClr>
                </a:solidFill>
                <a:latin typeface="Calibri"/>
                <a:cs typeface="Calibri"/>
              </a:rPr>
              <a:t>, </a:t>
            </a:r>
            <a:r>
              <a:rPr lang="es-CL" sz="2000" dirty="0">
                <a:solidFill>
                  <a:schemeClr val="tx1">
                    <a:lumMod val="75000"/>
                    <a:lumOff val="25000"/>
                  </a:schemeClr>
                </a:solidFill>
                <a:latin typeface="Calibri"/>
                <a:cs typeface="Calibri"/>
              </a:rPr>
              <a:t>es el conjunto de todos los posibles resultados del experimento aleatorio. A cada  elemento de </a:t>
            </a:r>
            <a:r>
              <a:rPr lang="el-GR" sz="2400" b="1" dirty="0" err="1">
                <a:solidFill>
                  <a:schemeClr val="tx1">
                    <a:lumMod val="75000"/>
                    <a:lumOff val="25000"/>
                  </a:schemeClr>
                </a:solidFill>
                <a:latin typeface="Calibri"/>
                <a:cs typeface="Calibri"/>
              </a:rPr>
              <a:t>Ω</a:t>
            </a:r>
            <a:r>
              <a:rPr lang="el-GR" sz="2000" dirty="0">
                <a:solidFill>
                  <a:schemeClr val="tx1">
                    <a:lumMod val="75000"/>
                    <a:lumOff val="25000"/>
                  </a:schemeClr>
                </a:solidFill>
                <a:latin typeface="Calibri"/>
                <a:cs typeface="Calibri"/>
              </a:rPr>
              <a:t> </a:t>
            </a:r>
            <a:r>
              <a:rPr lang="es-CL" sz="2000" dirty="0">
                <a:solidFill>
                  <a:schemeClr val="tx1">
                    <a:lumMod val="75000"/>
                    <a:lumOff val="25000"/>
                  </a:schemeClr>
                </a:solidFill>
                <a:latin typeface="Calibri"/>
                <a:cs typeface="Calibri"/>
              </a:rPr>
              <a:t>se le denomina </a:t>
            </a:r>
            <a:r>
              <a:rPr lang="es-CL" sz="2000" b="1" dirty="0">
                <a:solidFill>
                  <a:schemeClr val="accent6">
                    <a:lumMod val="50000"/>
                  </a:schemeClr>
                </a:solidFill>
                <a:latin typeface="Calibri"/>
                <a:cs typeface="Calibri"/>
              </a:rPr>
              <a:t>elemento o suceso elemental</a:t>
            </a:r>
            <a:r>
              <a:rPr lang="es-CL" sz="2000" dirty="0">
                <a:solidFill>
                  <a:schemeClr val="tx1">
                    <a:lumMod val="75000"/>
                    <a:lumOff val="25000"/>
                  </a:schemeClr>
                </a:solidFill>
                <a:latin typeface="Calibri"/>
                <a:cs typeface="Calibri"/>
              </a:rPr>
              <a:t>.</a:t>
            </a:r>
          </a:p>
          <a:p>
            <a:pPr marL="114300" indent="0" algn="just">
              <a:buNone/>
            </a:pPr>
            <a:endParaRPr lang="es-CL" sz="2000" dirty="0">
              <a:solidFill>
                <a:schemeClr val="tx1">
                  <a:lumMod val="75000"/>
                  <a:lumOff val="25000"/>
                </a:schemeClr>
              </a:solidFill>
              <a:latin typeface="Calibri"/>
              <a:cs typeface="Calibri"/>
            </a:endParaRPr>
          </a:p>
          <a:p>
            <a:pPr marL="114300" indent="0" algn="just">
              <a:buNone/>
            </a:pPr>
            <a:r>
              <a:rPr lang="es-CL" sz="2000" dirty="0">
                <a:solidFill>
                  <a:srgbClr val="FF0000"/>
                </a:solidFill>
                <a:latin typeface="Calibri"/>
                <a:cs typeface="Calibri"/>
              </a:rPr>
              <a:t>Nuestros ejemplos</a:t>
            </a:r>
            <a:r>
              <a:rPr lang="es-CL" sz="2000" b="1" dirty="0">
                <a:solidFill>
                  <a:schemeClr val="accent6">
                    <a:lumMod val="50000"/>
                  </a:schemeClr>
                </a:solidFill>
              </a:rPr>
              <a:t>:</a:t>
            </a:r>
          </a:p>
          <a:p>
            <a:pPr marL="114300" indent="0" algn="just">
              <a:buNone/>
            </a:pPr>
            <a:endParaRPr lang="es-CL" sz="900" b="1" dirty="0">
              <a:solidFill>
                <a:schemeClr val="accent6">
                  <a:lumMod val="50000"/>
                </a:schemeClr>
              </a:solidFill>
            </a:endParaRPr>
          </a:p>
          <a:p>
            <a:pPr marL="1028700" lvl="1" indent="-457200" algn="just">
              <a:lnSpc>
                <a:spcPct val="150000"/>
              </a:lnSpc>
              <a:buAutoNum type="alphaLcParenR"/>
            </a:pPr>
            <a:r>
              <a:rPr lang="el-GR" sz="2400" b="1" dirty="0" err="1">
                <a:solidFill>
                  <a:schemeClr val="accent6">
                    <a:lumMod val="50000"/>
                  </a:schemeClr>
                </a:solidFill>
                <a:cs typeface="Calibri"/>
              </a:rPr>
              <a:t>Ω</a:t>
            </a:r>
            <a:r>
              <a:rPr lang="es-ES" sz="2400" b="1" dirty="0">
                <a:solidFill>
                  <a:schemeClr val="tx1">
                    <a:lumMod val="75000"/>
                    <a:lumOff val="25000"/>
                  </a:schemeClr>
                </a:solidFill>
                <a:cs typeface="Calibri"/>
              </a:rPr>
              <a:t> </a:t>
            </a:r>
            <a:r>
              <a:rPr lang="es-ES" sz="2000" b="1" dirty="0">
                <a:solidFill>
                  <a:schemeClr val="tx1">
                    <a:lumMod val="75000"/>
                    <a:lumOff val="25000"/>
                  </a:schemeClr>
                </a:solidFill>
                <a:cs typeface="Calibri"/>
              </a:rPr>
              <a:t>= { XX , XC , CX , CC }</a:t>
            </a:r>
            <a:endParaRPr lang="es-CL" sz="2000" dirty="0"/>
          </a:p>
          <a:p>
            <a:pPr marL="1028700" lvl="1" indent="-457200" algn="just">
              <a:lnSpc>
                <a:spcPct val="150000"/>
              </a:lnSpc>
              <a:buAutoNum type="alphaLcParenR"/>
            </a:pPr>
            <a:r>
              <a:rPr lang="el-GR" sz="2400" b="1" dirty="0" err="1">
                <a:solidFill>
                  <a:schemeClr val="accent6">
                    <a:lumMod val="50000"/>
                  </a:schemeClr>
                </a:solidFill>
                <a:cs typeface="Calibri"/>
              </a:rPr>
              <a:t>Ω</a:t>
            </a:r>
            <a:r>
              <a:rPr lang="es-ES" sz="2400" b="1" dirty="0">
                <a:solidFill>
                  <a:schemeClr val="tx1">
                    <a:lumMod val="75000"/>
                    <a:lumOff val="25000"/>
                  </a:schemeClr>
                </a:solidFill>
                <a:cs typeface="Calibri"/>
              </a:rPr>
              <a:t> = </a:t>
            </a:r>
            <a:r>
              <a:rPr lang="es-ES" sz="2000" b="1" dirty="0">
                <a:solidFill>
                  <a:schemeClr val="tx1">
                    <a:lumMod val="75000"/>
                    <a:lumOff val="25000"/>
                  </a:schemeClr>
                </a:solidFill>
                <a:cs typeface="Calibri"/>
              </a:rPr>
              <a:t>{  2 , 3 , 4 , 5 , 6 , 7 , 8 , 9 , 10 , 11 , 12 }</a:t>
            </a:r>
            <a:endParaRPr lang="es-CL" sz="2000" dirty="0"/>
          </a:p>
          <a:p>
            <a:pPr marL="1028700" lvl="1" indent="-457200" algn="just">
              <a:lnSpc>
                <a:spcPct val="150000"/>
              </a:lnSpc>
              <a:buAutoNum type="alphaLcParenR"/>
            </a:pPr>
            <a:r>
              <a:rPr lang="el-GR" sz="2400" b="1" dirty="0" err="1">
                <a:solidFill>
                  <a:schemeClr val="accent6">
                    <a:lumMod val="50000"/>
                  </a:schemeClr>
                </a:solidFill>
                <a:cs typeface="Calibri"/>
              </a:rPr>
              <a:t>Ω</a:t>
            </a:r>
            <a:r>
              <a:rPr lang="es-ES" sz="2000" b="1" dirty="0">
                <a:solidFill>
                  <a:schemeClr val="tx1">
                    <a:lumMod val="75000"/>
                    <a:lumOff val="25000"/>
                  </a:schemeClr>
                </a:solidFill>
                <a:cs typeface="Calibri"/>
              </a:rPr>
              <a:t> =  { 0 , 1, 2, 3, 4, …}</a:t>
            </a:r>
          </a:p>
          <a:p>
            <a:pPr marL="1028700" lvl="1" indent="-457200" algn="just">
              <a:lnSpc>
                <a:spcPct val="150000"/>
              </a:lnSpc>
              <a:buAutoNum type="alphaLcParenR"/>
            </a:pPr>
            <a:r>
              <a:rPr lang="el-GR" sz="2400" b="1" dirty="0" err="1">
                <a:solidFill>
                  <a:schemeClr val="accent6">
                    <a:lumMod val="50000"/>
                  </a:schemeClr>
                </a:solidFill>
                <a:cs typeface="Calibri"/>
              </a:rPr>
              <a:t>Ω</a:t>
            </a:r>
            <a:r>
              <a:rPr lang="es-ES" sz="2400" b="1" dirty="0">
                <a:solidFill>
                  <a:schemeClr val="accent6">
                    <a:lumMod val="50000"/>
                  </a:schemeClr>
                </a:solidFill>
                <a:cs typeface="Calibri"/>
              </a:rPr>
              <a:t> </a:t>
            </a:r>
            <a:r>
              <a:rPr lang="es-ES" dirty="0">
                <a:solidFill>
                  <a:schemeClr val="tx1">
                    <a:lumMod val="75000"/>
                    <a:lumOff val="25000"/>
                  </a:schemeClr>
                </a:solidFill>
                <a:cs typeface="Calibri"/>
              </a:rPr>
              <a:t>=  </a:t>
            </a:r>
            <a:r>
              <a:rPr lang="es-ES" sz="2400" dirty="0">
                <a:solidFill>
                  <a:schemeClr val="tx1">
                    <a:lumMod val="75000"/>
                    <a:lumOff val="25000"/>
                  </a:schemeClr>
                </a:solidFill>
                <a:cs typeface="Calibri"/>
              </a:rPr>
              <a:t>IR</a:t>
            </a:r>
          </a:p>
          <a:p>
            <a:pPr marL="1028700" lvl="1" indent="-457200" algn="just">
              <a:lnSpc>
                <a:spcPct val="150000"/>
              </a:lnSpc>
              <a:buAutoNum type="alphaLcParenR"/>
            </a:pPr>
            <a:r>
              <a:rPr lang="el-GR" sz="2400" b="1" dirty="0" err="1">
                <a:solidFill>
                  <a:schemeClr val="accent6">
                    <a:lumMod val="50000"/>
                  </a:schemeClr>
                </a:solidFill>
                <a:cs typeface="Calibri"/>
              </a:rPr>
              <a:t>Ω</a:t>
            </a:r>
            <a:r>
              <a:rPr lang="es-ES" sz="2400" b="1" dirty="0">
                <a:solidFill>
                  <a:schemeClr val="tx1">
                    <a:lumMod val="75000"/>
                    <a:lumOff val="25000"/>
                  </a:schemeClr>
                </a:solidFill>
                <a:cs typeface="Calibri"/>
              </a:rPr>
              <a:t> </a:t>
            </a:r>
            <a:r>
              <a:rPr lang="es-ES" sz="2000" b="1" dirty="0">
                <a:solidFill>
                  <a:schemeClr val="tx1">
                    <a:lumMod val="75000"/>
                    <a:lumOff val="25000"/>
                  </a:schemeClr>
                </a:solidFill>
                <a:cs typeface="Calibri"/>
              </a:rPr>
              <a:t>= [ 0 , 1 ]</a:t>
            </a:r>
          </a:p>
          <a:p>
            <a:pPr marL="114300" algn="just">
              <a:lnSpc>
                <a:spcPct val="150000"/>
              </a:lnSpc>
            </a:pPr>
            <a:r>
              <a:rPr lang="es-ES" sz="2000" dirty="0">
                <a:solidFill>
                  <a:schemeClr val="tx1">
                    <a:lumMod val="75000"/>
                    <a:lumOff val="25000"/>
                  </a:schemeClr>
                </a:solidFill>
                <a:cs typeface="Calibri"/>
              </a:rPr>
              <a:t>Los </a:t>
            </a:r>
            <a:r>
              <a:rPr lang="es-ES" sz="2000" b="1" dirty="0">
                <a:solidFill>
                  <a:schemeClr val="accent6">
                    <a:lumMod val="50000"/>
                  </a:schemeClr>
                </a:solidFill>
                <a:cs typeface="Calibri"/>
              </a:rPr>
              <a:t>Espacios Muestrales </a:t>
            </a:r>
            <a:r>
              <a:rPr lang="es-ES" sz="2000" dirty="0">
                <a:solidFill>
                  <a:schemeClr val="tx1">
                    <a:lumMod val="75000"/>
                    <a:lumOff val="25000"/>
                  </a:schemeClr>
                </a:solidFill>
                <a:cs typeface="Calibri"/>
              </a:rPr>
              <a:t>pueden ser discretos, continuo, finito o infinito.</a:t>
            </a:r>
            <a:endParaRPr lang="es-CL" sz="2000" dirty="0"/>
          </a:p>
        </p:txBody>
      </p:sp>
    </p:spTree>
    <p:extLst>
      <p:ext uri="{BB962C8B-B14F-4D97-AF65-F5344CB8AC3E}">
        <p14:creationId xmlns:p14="http://schemas.microsoft.com/office/powerpoint/2010/main" val="1949090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Sucesos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3" name="Rectángulo 2">
            <a:extLst>
              <a:ext uri="{FF2B5EF4-FFF2-40B4-BE49-F238E27FC236}">
                <a16:creationId xmlns:a16="http://schemas.microsoft.com/office/drawing/2014/main" id="{04B791EE-6FA5-9F45-8C51-EB27093C6F63}"/>
              </a:ext>
            </a:extLst>
          </p:cNvPr>
          <p:cNvSpPr/>
          <p:nvPr/>
        </p:nvSpPr>
        <p:spPr>
          <a:xfrm>
            <a:off x="2035834" y="1398211"/>
            <a:ext cx="9155331" cy="4507388"/>
          </a:xfrm>
          <a:prstGeom prst="rect">
            <a:avLst/>
          </a:prstGeom>
        </p:spPr>
        <p:txBody>
          <a:bodyPr wrap="square">
            <a:spAutoFit/>
          </a:bodyPr>
          <a:lstStyle/>
          <a:p>
            <a:pPr marL="114300" indent="0" algn="just">
              <a:buNone/>
            </a:pPr>
            <a:r>
              <a:rPr lang="es-CL" sz="2000" dirty="0"/>
              <a:t>Un </a:t>
            </a:r>
            <a:r>
              <a:rPr lang="es-CL" sz="2000" b="1" dirty="0">
                <a:solidFill>
                  <a:schemeClr val="accent6">
                    <a:lumMod val="50000"/>
                  </a:schemeClr>
                </a:solidFill>
              </a:rPr>
              <a:t>Suceso, </a:t>
            </a:r>
            <a:r>
              <a:rPr lang="es-CL" sz="2000" dirty="0"/>
              <a:t>es cualquier subconjunto del </a:t>
            </a:r>
            <a:r>
              <a:rPr lang="es-CL" sz="2000" b="1" dirty="0">
                <a:solidFill>
                  <a:schemeClr val="accent6">
                    <a:lumMod val="50000"/>
                  </a:schemeClr>
                </a:solidFill>
                <a:cs typeface="Calibri"/>
              </a:rPr>
              <a:t>Espacio Muestral</a:t>
            </a:r>
            <a:r>
              <a:rPr lang="es-CL" sz="2000" dirty="0">
                <a:solidFill>
                  <a:schemeClr val="tx1">
                    <a:lumMod val="75000"/>
                    <a:lumOff val="25000"/>
                  </a:schemeClr>
                </a:solidFill>
                <a:cs typeface="Calibri"/>
              </a:rPr>
              <a:t> </a:t>
            </a:r>
            <a:r>
              <a:rPr lang="el-GR" sz="2400" b="1" dirty="0" err="1">
                <a:solidFill>
                  <a:schemeClr val="accent6">
                    <a:lumMod val="50000"/>
                  </a:schemeClr>
                </a:solidFill>
                <a:cs typeface="Calibri"/>
              </a:rPr>
              <a:t>Ω</a:t>
            </a:r>
            <a:r>
              <a:rPr lang="es-ES" sz="2400" b="1" dirty="0">
                <a:solidFill>
                  <a:schemeClr val="tx1">
                    <a:lumMod val="75000"/>
                    <a:lumOff val="25000"/>
                  </a:schemeClr>
                </a:solidFill>
                <a:cs typeface="Calibri"/>
              </a:rPr>
              <a:t>.</a:t>
            </a:r>
          </a:p>
          <a:p>
            <a:pPr marL="114300" indent="0" algn="just">
              <a:buNone/>
            </a:pPr>
            <a:r>
              <a:rPr lang="es-CL" sz="2000" dirty="0">
                <a:solidFill>
                  <a:srgbClr val="FF0000"/>
                </a:solidFill>
                <a:cs typeface="Calibri"/>
              </a:rPr>
              <a:t>Por ejemplo</a:t>
            </a:r>
            <a:r>
              <a:rPr lang="es-CL" sz="2000" dirty="0">
                <a:solidFill>
                  <a:schemeClr val="tx1">
                    <a:lumMod val="75000"/>
                    <a:lumOff val="25000"/>
                  </a:schemeClr>
                </a:solidFill>
                <a:cs typeface="Calibri"/>
              </a:rPr>
              <a:t>:</a:t>
            </a:r>
          </a:p>
          <a:p>
            <a:pPr marL="114300" algn="just">
              <a:lnSpc>
                <a:spcPct val="150000"/>
              </a:lnSpc>
            </a:pPr>
            <a:endParaRPr lang="es-ES" sz="2000" dirty="0">
              <a:solidFill>
                <a:schemeClr val="tx1">
                  <a:lumMod val="75000"/>
                  <a:lumOff val="25000"/>
                </a:schemeClr>
              </a:solidFill>
              <a:cs typeface="Calibri"/>
            </a:endParaRPr>
          </a:p>
          <a:p>
            <a:pPr marL="114300" algn="just">
              <a:lnSpc>
                <a:spcPct val="150000"/>
              </a:lnSpc>
            </a:pPr>
            <a:endParaRPr lang="es-ES" sz="2000" dirty="0">
              <a:solidFill>
                <a:schemeClr val="tx1">
                  <a:lumMod val="75000"/>
                  <a:lumOff val="25000"/>
                </a:schemeClr>
              </a:solidFill>
              <a:cs typeface="Calibri"/>
            </a:endParaRPr>
          </a:p>
          <a:p>
            <a:pPr marL="114300" algn="just">
              <a:lnSpc>
                <a:spcPct val="150000"/>
              </a:lnSpc>
            </a:pPr>
            <a:endParaRPr lang="es-ES" sz="2000" dirty="0">
              <a:solidFill>
                <a:schemeClr val="tx1">
                  <a:lumMod val="75000"/>
                  <a:lumOff val="25000"/>
                </a:schemeClr>
              </a:solidFill>
              <a:cs typeface="Calibri"/>
            </a:endParaRPr>
          </a:p>
          <a:p>
            <a:pPr marL="114300" algn="just">
              <a:lnSpc>
                <a:spcPct val="150000"/>
              </a:lnSpc>
            </a:pPr>
            <a:endParaRPr lang="es-ES" sz="2000" dirty="0">
              <a:solidFill>
                <a:schemeClr val="tx1">
                  <a:lumMod val="75000"/>
                  <a:lumOff val="25000"/>
                </a:schemeClr>
              </a:solidFill>
              <a:cs typeface="Calibri"/>
            </a:endParaRPr>
          </a:p>
          <a:p>
            <a:pPr marL="114300" algn="just">
              <a:lnSpc>
                <a:spcPct val="150000"/>
              </a:lnSpc>
            </a:pPr>
            <a:endParaRPr lang="es-ES" sz="2000" dirty="0">
              <a:solidFill>
                <a:schemeClr val="tx1">
                  <a:lumMod val="75000"/>
                  <a:lumOff val="25000"/>
                </a:schemeClr>
              </a:solidFill>
              <a:cs typeface="Calibri"/>
            </a:endParaRPr>
          </a:p>
          <a:p>
            <a:pPr marL="114300" algn="just">
              <a:lnSpc>
                <a:spcPct val="150000"/>
              </a:lnSpc>
            </a:pPr>
            <a:r>
              <a:rPr lang="es-ES" sz="2000" dirty="0">
                <a:solidFill>
                  <a:schemeClr val="tx1">
                    <a:lumMod val="75000"/>
                    <a:lumOff val="25000"/>
                  </a:schemeClr>
                </a:solidFill>
                <a:cs typeface="Calibri"/>
              </a:rPr>
              <a:t>                              Suceso A = { 2 , 4 ,  6 }        Suceso elemental B = { 5 }</a:t>
            </a:r>
          </a:p>
          <a:p>
            <a:pPr marL="114300" algn="just">
              <a:lnSpc>
                <a:spcPct val="150000"/>
              </a:lnSpc>
            </a:pPr>
            <a:r>
              <a:rPr lang="es-ES" sz="2000" dirty="0">
                <a:solidFill>
                  <a:schemeClr val="tx1">
                    <a:lumMod val="75000"/>
                    <a:lumOff val="25000"/>
                  </a:schemeClr>
                </a:solidFill>
                <a:cs typeface="Calibri"/>
              </a:rPr>
              <a:t>Sucesos especiales son el </a:t>
            </a:r>
            <a:r>
              <a:rPr lang="es-ES" sz="2000" b="1" dirty="0">
                <a:solidFill>
                  <a:schemeClr val="accent6">
                    <a:lumMod val="50000"/>
                  </a:schemeClr>
                </a:solidFill>
                <a:cs typeface="Calibri"/>
              </a:rPr>
              <a:t>sucesos imposible </a:t>
            </a:r>
            <a:r>
              <a:rPr lang="es-ES" sz="2000" dirty="0">
                <a:solidFill>
                  <a:schemeClr val="tx1">
                    <a:lumMod val="75000"/>
                    <a:lumOff val="25000"/>
                  </a:schemeClr>
                </a:solidFill>
                <a:cs typeface="Calibri"/>
              </a:rPr>
              <a:t>o vacío , ∅ ; y el </a:t>
            </a:r>
            <a:r>
              <a:rPr lang="es-ES" sz="2000" b="1" dirty="0">
                <a:solidFill>
                  <a:schemeClr val="accent6">
                    <a:lumMod val="50000"/>
                  </a:schemeClr>
                </a:solidFill>
                <a:cs typeface="Calibri"/>
              </a:rPr>
              <a:t>Sucesos Seguro </a:t>
            </a:r>
            <a:r>
              <a:rPr lang="el-GR" sz="2400" b="1" dirty="0" err="1">
                <a:solidFill>
                  <a:schemeClr val="accent6">
                    <a:lumMod val="50000"/>
                  </a:schemeClr>
                </a:solidFill>
                <a:cs typeface="Calibri"/>
              </a:rPr>
              <a:t>Ω</a:t>
            </a:r>
            <a:r>
              <a:rPr lang="es-ES" sz="2400" b="1" dirty="0">
                <a:solidFill>
                  <a:schemeClr val="accent6">
                    <a:lumMod val="50000"/>
                  </a:schemeClr>
                </a:solidFill>
                <a:cs typeface="Calibri"/>
              </a:rPr>
              <a:t>.</a:t>
            </a:r>
            <a:r>
              <a:rPr lang="es-ES" sz="2000" dirty="0">
                <a:solidFill>
                  <a:schemeClr val="tx1">
                    <a:lumMod val="75000"/>
                    <a:lumOff val="25000"/>
                  </a:schemeClr>
                </a:solidFill>
                <a:cs typeface="Calibri"/>
              </a:rPr>
              <a:t> </a:t>
            </a:r>
          </a:p>
          <a:p>
            <a:pPr marL="114300" algn="just">
              <a:lnSpc>
                <a:spcPct val="150000"/>
              </a:lnSpc>
            </a:pPr>
            <a:endParaRPr lang="es-CL" sz="2000" dirty="0"/>
          </a:p>
        </p:txBody>
      </p:sp>
      <p:grpSp>
        <p:nvGrpSpPr>
          <p:cNvPr id="6" name="Group 95">
            <a:extLst>
              <a:ext uri="{FF2B5EF4-FFF2-40B4-BE49-F238E27FC236}">
                <a16:creationId xmlns:a16="http://schemas.microsoft.com/office/drawing/2014/main" id="{E4FDDDB5-27BB-D64D-A297-7EDCC4155DCB}"/>
              </a:ext>
            </a:extLst>
          </p:cNvPr>
          <p:cNvGrpSpPr>
            <a:grpSpLocks noChangeAspect="1"/>
          </p:cNvGrpSpPr>
          <p:nvPr/>
        </p:nvGrpSpPr>
        <p:grpSpPr bwMode="auto">
          <a:xfrm>
            <a:off x="4643468" y="2253220"/>
            <a:ext cx="3940061" cy="1855703"/>
            <a:chOff x="3668" y="10929"/>
            <a:chExt cx="3722" cy="1753"/>
          </a:xfrm>
        </p:grpSpPr>
        <p:sp>
          <p:nvSpPr>
            <p:cNvPr id="7" name="AutoShape 3">
              <a:extLst>
                <a:ext uri="{FF2B5EF4-FFF2-40B4-BE49-F238E27FC236}">
                  <a16:creationId xmlns:a16="http://schemas.microsoft.com/office/drawing/2014/main" id="{406ED6B1-1420-394D-95E8-5101D549364D}"/>
                </a:ext>
              </a:extLst>
            </p:cNvPr>
            <p:cNvSpPr>
              <a:spLocks noChangeAspect="1" noEditPoints="1" noChangeArrowheads="1" noChangeShapeType="1" noTextEdit="1"/>
            </p:cNvSpPr>
            <p:nvPr/>
          </p:nvSpPr>
          <p:spPr bwMode="auto">
            <a:xfrm>
              <a:off x="3668" y="10929"/>
              <a:ext cx="3722" cy="1753"/>
            </a:xfrm>
            <a:prstGeom prst="roundRect">
              <a:avLst>
                <a:gd name="adj" fmla="val 16667"/>
              </a:avLst>
            </a:prstGeom>
            <a:noFill/>
            <a:ln w="9525">
              <a:solidFill>
                <a:schemeClr val="accent6">
                  <a:lumMod val="50000"/>
                </a:schemeClr>
              </a:solidFill>
              <a:round/>
              <a:headEnd/>
              <a:tailEnd/>
            </a:ln>
            <a:extLst>
              <a:ext uri="{909E8E84-426E-40dd-AFC4-6F175D3DCCD1}">
                <a14:hiddenFill xmlns:lc="http://schemas.openxmlformats.org/drawingml/2006/lockedCanvas" xmlns:a14="http://schemas.microsoft.com/office/drawing/2010/main" xmlns:wps="http://schemas.microsoft.com/office/word/2010/wordprocessingShape" xmlns:wpg="http://schemas.microsoft.com/office/word/2010/wordprocessingGroup" xmlns:wp="http://schemas.openxmlformats.org/drawingml/2006/wordprocessingDrawing" xmlns="">
                  <a:solidFill>
                    <a:srgbClr val="FFFFFF"/>
                  </a:solidFill>
                </a14:hiddenFill>
              </a:ext>
            </a:extLst>
          </p:spPr>
          <p:txBody>
            <a:bodyPr rot="0" vert="horz" wrap="square" lIns="91440" tIns="45720" rIns="91440" bIns="45720" anchor="t" anchorCtr="0" upright="1">
              <a:noAutofit/>
            </a:bodyPr>
            <a:lstStyle/>
            <a:p>
              <a:pPr>
                <a:lnSpc>
                  <a:spcPct val="115000"/>
                </a:lnSpc>
                <a:spcAft>
                  <a:spcPts val="1000"/>
                </a:spcAft>
              </a:pPr>
              <a:r>
                <a:rPr lang="el-GR" b="1" dirty="0" err="1">
                  <a:solidFill>
                    <a:schemeClr val="accent6">
                      <a:lumMod val="75000"/>
                    </a:schemeClr>
                  </a:solidFill>
                  <a:cs typeface="Calibri"/>
                </a:rPr>
                <a:t>Ω</a:t>
              </a:r>
              <a:endParaRPr lang="es-CL" sz="2000" dirty="0">
                <a:solidFill>
                  <a:schemeClr val="accent6">
                    <a:lumMod val="75000"/>
                  </a:schemeClr>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2000"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r>
                <a:rPr lang="es-CL" b="1" dirty="0">
                  <a:effectLst/>
                  <a:latin typeface="Calibri" panose="020F0502020204030204" pitchFamily="34" charset="0"/>
                  <a:ea typeface="Calibri" panose="020F0502020204030204" pitchFamily="34" charset="0"/>
                  <a:cs typeface="Arial" panose="020B0604020202020204" pitchFamily="34" charset="0"/>
                </a:rPr>
                <a:t>3</a:t>
              </a:r>
              <a:r>
                <a:rPr lang="es-CL" sz="2000" b="1" dirty="0">
                  <a:effectLst/>
                  <a:latin typeface="Calibri" panose="020F0502020204030204" pitchFamily="34" charset="0"/>
                  <a:ea typeface="Calibri" panose="020F0502020204030204" pitchFamily="34" charset="0"/>
                  <a:cs typeface="Arial" panose="020B0604020202020204" pitchFamily="34" charset="0"/>
                </a:rPr>
                <a:t>                                     </a:t>
              </a:r>
              <a:endParaRPr lang="es-CL" sz="20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2000" b="1" dirty="0">
                  <a:effectLst/>
                  <a:latin typeface="Calibri" panose="020F0502020204030204" pitchFamily="34" charset="0"/>
                  <a:ea typeface="Calibri" panose="020F0502020204030204" pitchFamily="34" charset="0"/>
                  <a:cs typeface="Arial" panose="020B0604020202020204" pitchFamily="34" charset="0"/>
                </a:rPr>
                <a:t>   </a:t>
              </a:r>
              <a:r>
                <a:rPr lang="es-CL" b="1" dirty="0">
                  <a:effectLst/>
                  <a:latin typeface="Calibri" panose="020F0502020204030204" pitchFamily="34" charset="0"/>
                  <a:ea typeface="Calibri" panose="020F0502020204030204" pitchFamily="34" charset="0"/>
                  <a:cs typeface="Arial" panose="020B0604020202020204" pitchFamily="34" charset="0"/>
                </a:rPr>
                <a:t>1</a:t>
              </a:r>
              <a:r>
                <a:rPr lang="es-CL" sz="2000" b="1" dirty="0">
                  <a:effectLst/>
                  <a:latin typeface="Calibri" panose="020F0502020204030204" pitchFamily="34" charset="0"/>
                  <a:ea typeface="Calibri" panose="020F0502020204030204" pitchFamily="34" charset="0"/>
                  <a:cs typeface="Arial" panose="020B0604020202020204" pitchFamily="34" charset="0"/>
                </a:rPr>
                <a:t>            </a:t>
              </a:r>
              <a:endParaRPr lang="es-CL" sz="20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6            </a:t>
              </a:r>
              <a:endParaRPr lang="es-CL"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Oval 4">
              <a:extLst>
                <a:ext uri="{FF2B5EF4-FFF2-40B4-BE49-F238E27FC236}">
                  <a16:creationId xmlns:a16="http://schemas.microsoft.com/office/drawing/2014/main" id="{307F5F41-9D6C-BE4B-86D3-563AF5F0D66D}"/>
                </a:ext>
              </a:extLst>
            </p:cNvPr>
            <p:cNvSpPr>
              <a:spLocks noChangeAspect="1" noEditPoints="1" noChangeArrowheads="1" noChangeShapeType="1" noTextEdit="1"/>
            </p:cNvSpPr>
            <p:nvPr/>
          </p:nvSpPr>
          <p:spPr bwMode="auto">
            <a:xfrm>
              <a:off x="4537" y="11323"/>
              <a:ext cx="1005" cy="924"/>
            </a:xfrm>
            <a:prstGeom prst="ellipse">
              <a:avLst/>
            </a:prstGeom>
            <a:noFill/>
            <a:ln w="9525">
              <a:solidFill>
                <a:srgbClr val="000000"/>
              </a:solidFill>
              <a:round/>
              <a:headEnd/>
              <a:tailEnd/>
            </a:ln>
            <a:extLst>
              <a:ext uri="{909E8E84-426E-40dd-AFC4-6F175D3DCCD1}">
                <a14:hiddenFill xmlns:lc="http://schemas.openxmlformats.org/drawingml/2006/lockedCanvas" xmlns:a14="http://schemas.microsoft.com/office/drawing/2010/main" xmlns:wps="http://schemas.microsoft.com/office/word/2010/wordprocessingShape" xmlns:wpg="http://schemas.microsoft.com/office/word/2010/wordprocessingGroup" xmlns:wp="http://schemas.openxmlformats.org/drawingml/2006/wordprocessingDrawing" xmlns="">
                  <a:solidFill>
                    <a:srgbClr val="FFFFFF"/>
                  </a:solidFill>
                </a14:hiddenFill>
              </a:ext>
            </a:extLst>
          </p:spPr>
          <p:txBody>
            <a:bodyPr rot="0" vert="horz" wrap="square" lIns="0" tIns="0" rIns="0" bIns="0" anchor="ctr" anchorCtr="0" upright="1">
              <a:noAutofit/>
            </a:bodyPr>
            <a:lstStyle/>
            <a:p>
              <a:pPr>
                <a:lnSpc>
                  <a:spcPct val="115000"/>
                </a:lnSpc>
                <a:spcAft>
                  <a:spcPts val="1000"/>
                </a:spcAft>
              </a:pPr>
              <a:endParaRPr lang="es-CL" sz="1600" b="1" dirty="0">
                <a:solidFill>
                  <a:srgbClr val="0000FF"/>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600" b="1" dirty="0">
                  <a:solidFill>
                    <a:schemeClr val="accent6">
                      <a:lumMod val="75000"/>
                    </a:schemeClr>
                  </a:solidFill>
                  <a:effectLst/>
                  <a:latin typeface="Calibri" panose="020F0502020204030204" pitchFamily="34" charset="0"/>
                  <a:ea typeface="Calibri" panose="020F0502020204030204" pitchFamily="34" charset="0"/>
                  <a:cs typeface="Arial" panose="020B0604020202020204" pitchFamily="34" charset="0"/>
                </a:rPr>
                <a:t>  A</a:t>
              </a:r>
              <a:r>
                <a:rPr lang="es-CL" sz="1600" b="1" dirty="0">
                  <a:effectLst/>
                  <a:latin typeface="Calibri" panose="020F0502020204030204" pitchFamily="34" charset="0"/>
                  <a:ea typeface="Calibri" panose="020F0502020204030204" pitchFamily="34" charset="0"/>
                  <a:cs typeface="Arial" panose="020B0604020202020204" pitchFamily="34" charset="0"/>
                </a:rPr>
                <a:t>       2 </a:t>
              </a:r>
            </a:p>
            <a:p>
              <a:pPr>
                <a:lnSpc>
                  <a:spcPct val="115000"/>
                </a:lnSpc>
                <a:spcAft>
                  <a:spcPts val="1000"/>
                </a:spcAft>
              </a:pPr>
              <a:r>
                <a:rPr lang="es-CL" sz="1600" b="1" dirty="0">
                  <a:latin typeface="Calibri" panose="020F0502020204030204" pitchFamily="34" charset="0"/>
                  <a:ea typeface="Calibri" panose="020F0502020204030204" pitchFamily="34" charset="0"/>
                  <a:cs typeface="Arial" panose="020B0604020202020204" pitchFamily="34" charset="0"/>
                </a:rPr>
                <a:t>    6    </a:t>
              </a:r>
              <a:r>
                <a:rPr lang="es-CL" sz="1600" b="1" dirty="0">
                  <a:effectLst/>
                  <a:latin typeface="Calibri" panose="020F0502020204030204" pitchFamily="34" charset="0"/>
                  <a:ea typeface="Calibri" panose="020F0502020204030204" pitchFamily="34" charset="0"/>
                  <a:cs typeface="Arial" panose="020B0604020202020204" pitchFamily="34" charset="0"/>
                </a:rPr>
                <a:t>4               </a:t>
              </a:r>
              <a:endParaRPr lang="es-CL" sz="16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600" b="1" dirty="0">
                  <a:effectLst/>
                  <a:latin typeface="Calibri" panose="020F0502020204030204" pitchFamily="34" charset="0"/>
                  <a:ea typeface="Calibri" panose="020F0502020204030204" pitchFamily="34" charset="0"/>
                  <a:cs typeface="Arial" panose="020B0604020202020204" pitchFamily="34" charset="0"/>
                </a:rPr>
                <a:t>             </a:t>
              </a:r>
              <a:endParaRPr lang="es-CL" sz="1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Oval 5">
              <a:extLst>
                <a:ext uri="{FF2B5EF4-FFF2-40B4-BE49-F238E27FC236}">
                  <a16:creationId xmlns:a16="http://schemas.microsoft.com/office/drawing/2014/main" id="{C9DF5E82-D04C-D34F-8A97-89A1E5F95C03}"/>
                </a:ext>
              </a:extLst>
            </p:cNvPr>
            <p:cNvSpPr>
              <a:spLocks noChangeAspect="1" noEditPoints="1" noChangeArrowheads="1" noChangeShapeType="1" noTextEdit="1"/>
            </p:cNvSpPr>
            <p:nvPr/>
          </p:nvSpPr>
          <p:spPr bwMode="auto">
            <a:xfrm>
              <a:off x="5850" y="11405"/>
              <a:ext cx="997" cy="978"/>
            </a:xfrm>
            <a:prstGeom prst="ellipse">
              <a:avLst/>
            </a:prstGeom>
            <a:solidFill>
              <a:srgbClr val="FFFFFF"/>
            </a:solidFill>
            <a:ln w="9525">
              <a:solidFill>
                <a:srgbClr val="000000"/>
              </a:solidFill>
              <a:round/>
              <a:headEnd/>
              <a:tailEnd/>
            </a:ln>
          </p:spPr>
          <p:txBody>
            <a:bodyPr rot="0" vert="horz" wrap="square" lIns="0" tIns="0" rIns="0" bIns="0" anchor="ctr" anchorCtr="0" upright="1">
              <a:noAutofit/>
            </a:bodyPr>
            <a:lstStyle/>
            <a:p>
              <a:pPr>
                <a:lnSpc>
                  <a:spcPct val="115000"/>
                </a:lnSpc>
                <a:spcAft>
                  <a:spcPts val="1000"/>
                </a:spcAft>
              </a:pPr>
              <a:r>
                <a:rPr lang="es-CL" sz="1100" dirty="0">
                  <a:effectLst/>
                  <a:latin typeface="Calibri" panose="020F0502020204030204" pitchFamily="34" charset="0"/>
                  <a:ea typeface="Calibri" panose="020F0502020204030204" pitchFamily="34" charset="0"/>
                  <a:cs typeface="Arial" panose="020B0604020202020204" pitchFamily="34" charset="0"/>
                </a:rPr>
                <a:t>    </a:t>
              </a:r>
            </a:p>
            <a:p>
              <a:pPr>
                <a:lnSpc>
                  <a:spcPct val="115000"/>
                </a:lnSpc>
                <a:spcAft>
                  <a:spcPts val="1000"/>
                </a:spcAft>
              </a:pPr>
              <a:r>
                <a:rPr lang="es-CL" sz="1100" dirty="0">
                  <a:latin typeface="Calibri" panose="020F0502020204030204" pitchFamily="34" charset="0"/>
                  <a:ea typeface="Calibri" panose="020F0502020204030204" pitchFamily="34" charset="0"/>
                  <a:cs typeface="Arial" panose="020B0604020202020204" pitchFamily="34" charset="0"/>
                </a:rPr>
                <a:t>  </a:t>
              </a:r>
              <a:r>
                <a:rPr lang="es-CL" sz="1100" dirty="0">
                  <a:effectLst/>
                  <a:latin typeface="Calibri" panose="020F0502020204030204" pitchFamily="34" charset="0"/>
                  <a:ea typeface="Calibri" panose="020F0502020204030204" pitchFamily="34" charset="0"/>
                  <a:cs typeface="Arial" panose="020B0604020202020204" pitchFamily="34" charset="0"/>
                </a:rPr>
                <a:t>  </a:t>
              </a:r>
            </a:p>
            <a:p>
              <a:pPr>
                <a:lnSpc>
                  <a:spcPct val="115000"/>
                </a:lnSpc>
                <a:spcAft>
                  <a:spcPts val="1000"/>
                </a:spcAft>
              </a:pPr>
              <a:r>
                <a:rPr lang="es-CL" sz="1600" b="1" dirty="0">
                  <a:solidFill>
                    <a:schemeClr val="accent6">
                      <a:lumMod val="75000"/>
                    </a:schemeClr>
                  </a:solidFill>
                  <a:effectLst/>
                  <a:latin typeface="Calibri" panose="020F0502020204030204" pitchFamily="34" charset="0"/>
                  <a:ea typeface="Calibri" panose="020F0502020204030204" pitchFamily="34" charset="0"/>
                  <a:cs typeface="Arial" panose="020B0604020202020204" pitchFamily="34" charset="0"/>
                </a:rPr>
                <a:t>    B</a:t>
              </a:r>
              <a:r>
                <a:rPr lang="es-CL" sz="1600"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p>
            <a:p>
              <a:pPr>
                <a:lnSpc>
                  <a:spcPct val="115000"/>
                </a:lnSpc>
                <a:spcAft>
                  <a:spcPts val="1000"/>
                </a:spcAft>
              </a:pPr>
              <a:r>
                <a:rPr lang="es-CL" sz="1600" b="1" dirty="0">
                  <a:solidFill>
                    <a:srgbClr val="0000FF"/>
                  </a:solidFill>
                  <a:latin typeface="Calibri" panose="020F0502020204030204" pitchFamily="34" charset="0"/>
                  <a:ea typeface="Calibri" panose="020F0502020204030204" pitchFamily="34" charset="0"/>
                  <a:cs typeface="Arial" panose="020B0604020202020204" pitchFamily="34" charset="0"/>
                </a:rPr>
                <a:t>          </a:t>
              </a:r>
              <a:r>
                <a:rPr lang="es-CL" sz="1600" b="1" dirty="0">
                  <a:latin typeface="Calibri" panose="020F0502020204030204" pitchFamily="34" charset="0"/>
                  <a:ea typeface="Calibri" panose="020F0502020204030204" pitchFamily="34" charset="0"/>
                  <a:cs typeface="Arial" panose="020B0604020202020204" pitchFamily="34" charset="0"/>
                </a:rPr>
                <a:t>5</a:t>
              </a:r>
              <a:r>
                <a:rPr lang="es-CL" sz="1600"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endParaRPr lang="es-CL" sz="1600" b="1" dirty="0">
                <a:solidFill>
                  <a:srgbClr val="0000FF"/>
                </a:solidFill>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600"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r>
                <a:rPr lang="es-CL" sz="1600" dirty="0">
                  <a:effectLst/>
                  <a:latin typeface="Calibri" panose="020F0502020204030204" pitchFamily="34" charset="0"/>
                  <a:ea typeface="Calibri" panose="020F0502020204030204" pitchFamily="34" charset="0"/>
                  <a:cs typeface="Arial" panose="020B0604020202020204" pitchFamily="34" charset="0"/>
                </a:rPr>
                <a:t>  </a:t>
              </a: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2752271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75000"/>
                  </a:schemeClr>
                </a:solidFill>
              </a:rPr>
              <a:t>Sucesos</a:t>
            </a: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3" name="Rectángulo 2">
            <a:extLst>
              <a:ext uri="{FF2B5EF4-FFF2-40B4-BE49-F238E27FC236}">
                <a16:creationId xmlns:a16="http://schemas.microsoft.com/office/drawing/2014/main" id="{04B791EE-6FA5-9F45-8C51-EB27093C6F63}"/>
              </a:ext>
            </a:extLst>
          </p:cNvPr>
          <p:cNvSpPr/>
          <p:nvPr/>
        </p:nvSpPr>
        <p:spPr>
          <a:xfrm>
            <a:off x="2035834" y="1380282"/>
            <a:ext cx="9155331" cy="3891835"/>
          </a:xfrm>
          <a:prstGeom prst="rect">
            <a:avLst/>
          </a:prstGeom>
        </p:spPr>
        <p:txBody>
          <a:bodyPr wrap="square">
            <a:spAutoFit/>
          </a:bodyPr>
          <a:lstStyle/>
          <a:p>
            <a:pPr marL="114300" indent="0" algn="just">
              <a:buNone/>
            </a:pPr>
            <a:r>
              <a:rPr lang="es-CL" sz="2000" dirty="0">
                <a:solidFill>
                  <a:srgbClr val="FF0000"/>
                </a:solidFill>
                <a:latin typeface="Calibri"/>
                <a:cs typeface="Calibri"/>
              </a:rPr>
              <a:t>En nuestros ejemplos</a:t>
            </a:r>
            <a:r>
              <a:rPr lang="es-CL" sz="2000" b="1" dirty="0">
                <a:solidFill>
                  <a:srgbClr val="FF0000"/>
                </a:solidFill>
              </a:rPr>
              <a:t>:</a:t>
            </a:r>
          </a:p>
          <a:p>
            <a:pPr marL="114300" indent="0" algn="just">
              <a:buNone/>
            </a:pPr>
            <a:endParaRPr lang="es-CL" sz="2000" b="1" dirty="0">
              <a:solidFill>
                <a:schemeClr val="accent6">
                  <a:lumMod val="50000"/>
                </a:schemeClr>
              </a:solidFill>
            </a:endParaRPr>
          </a:p>
          <a:p>
            <a:pPr marL="1028700" lvl="1" indent="-457200" algn="just">
              <a:lnSpc>
                <a:spcPct val="150000"/>
              </a:lnSpc>
              <a:buAutoNum type="alphaLcParenR"/>
            </a:pPr>
            <a:r>
              <a:rPr lang="es-ES" sz="2000" dirty="0">
                <a:solidFill>
                  <a:schemeClr val="tx1">
                    <a:lumMod val="75000"/>
                    <a:lumOff val="25000"/>
                  </a:schemeClr>
                </a:solidFill>
                <a:cs typeface="Calibri"/>
              </a:rPr>
              <a:t>S: Sacar distinto al lanzar la moneda.</a:t>
            </a:r>
            <a:r>
              <a:rPr lang="es-ES" sz="2000" dirty="0">
                <a:solidFill>
                  <a:schemeClr val="accent6">
                    <a:lumMod val="50000"/>
                  </a:schemeClr>
                </a:solidFill>
                <a:cs typeface="Calibri"/>
              </a:rPr>
              <a:t> 	S</a:t>
            </a:r>
            <a:r>
              <a:rPr lang="es-ES" sz="2000" dirty="0">
                <a:solidFill>
                  <a:schemeClr val="tx1">
                    <a:lumMod val="75000"/>
                    <a:lumOff val="25000"/>
                  </a:schemeClr>
                </a:solidFill>
                <a:cs typeface="Calibri"/>
              </a:rPr>
              <a:t> =  { XC , CX  } </a:t>
            </a:r>
            <a:endParaRPr lang="es-CL" sz="2000" dirty="0"/>
          </a:p>
          <a:p>
            <a:pPr marL="1028700" lvl="1" indent="-457200" algn="just">
              <a:lnSpc>
                <a:spcPct val="150000"/>
              </a:lnSpc>
              <a:buAutoNum type="alphaLcParenR"/>
            </a:pPr>
            <a:r>
              <a:rPr lang="es-ES" sz="2000" dirty="0">
                <a:solidFill>
                  <a:schemeClr val="tx1">
                    <a:lumMod val="75000"/>
                    <a:lumOff val="25000"/>
                  </a:schemeClr>
                </a:solidFill>
                <a:cs typeface="Calibri"/>
              </a:rPr>
              <a:t>S: La suma se un número primo.</a:t>
            </a:r>
            <a:r>
              <a:rPr lang="es-ES" sz="2000" dirty="0">
                <a:solidFill>
                  <a:schemeClr val="accent6">
                    <a:lumMod val="50000"/>
                  </a:schemeClr>
                </a:solidFill>
                <a:cs typeface="Calibri"/>
              </a:rPr>
              <a:t> 		S </a:t>
            </a:r>
            <a:r>
              <a:rPr lang="es-ES" sz="2000" dirty="0">
                <a:solidFill>
                  <a:schemeClr val="tx1">
                    <a:lumMod val="75000"/>
                    <a:lumOff val="25000"/>
                  </a:schemeClr>
                </a:solidFill>
                <a:cs typeface="Calibri"/>
              </a:rPr>
              <a:t>= {  2 , 3 , 5 , 7 , 11 } </a:t>
            </a:r>
            <a:endParaRPr lang="es-CL" sz="2000" dirty="0"/>
          </a:p>
          <a:p>
            <a:pPr marL="1028700" lvl="1" indent="-457200" algn="just">
              <a:lnSpc>
                <a:spcPct val="150000"/>
              </a:lnSpc>
              <a:buAutoNum type="alphaLcParenR"/>
            </a:pPr>
            <a:r>
              <a:rPr lang="es-ES" sz="2000" dirty="0">
                <a:solidFill>
                  <a:schemeClr val="tx1">
                    <a:lumMod val="75000"/>
                    <a:lumOff val="25000"/>
                  </a:schemeClr>
                </a:solidFill>
                <a:cs typeface="Calibri"/>
              </a:rPr>
              <a:t>S: Llegan hasta 100 email.</a:t>
            </a:r>
            <a:r>
              <a:rPr lang="es-ES" sz="2000" dirty="0">
                <a:solidFill>
                  <a:schemeClr val="accent6">
                    <a:lumMod val="50000"/>
                  </a:schemeClr>
                </a:solidFill>
                <a:cs typeface="Calibri"/>
              </a:rPr>
              <a:t> 			S</a:t>
            </a:r>
            <a:r>
              <a:rPr lang="es-ES" sz="2000" dirty="0">
                <a:solidFill>
                  <a:schemeClr val="tx1">
                    <a:lumMod val="75000"/>
                    <a:lumOff val="25000"/>
                  </a:schemeClr>
                </a:solidFill>
                <a:cs typeface="Calibri"/>
              </a:rPr>
              <a:t> =  { 0 , 1, 2,…, 100 } </a:t>
            </a:r>
          </a:p>
          <a:p>
            <a:pPr marL="1028700" lvl="1" indent="-457200" algn="just">
              <a:lnSpc>
                <a:spcPct val="150000"/>
              </a:lnSpc>
              <a:buAutoNum type="alphaLcParenR"/>
            </a:pPr>
            <a:r>
              <a:rPr lang="es-ES" sz="2000" dirty="0">
                <a:solidFill>
                  <a:schemeClr val="tx1">
                    <a:lumMod val="75000"/>
                    <a:lumOff val="25000"/>
                  </a:schemeClr>
                </a:solidFill>
                <a:cs typeface="Calibri"/>
              </a:rPr>
              <a:t>S: Haya deflación. 					</a:t>
            </a:r>
            <a:r>
              <a:rPr lang="es-ES" sz="2000" dirty="0">
                <a:solidFill>
                  <a:schemeClr val="accent6">
                    <a:lumMod val="50000"/>
                  </a:schemeClr>
                </a:solidFill>
                <a:cs typeface="Calibri"/>
              </a:rPr>
              <a:t>S </a:t>
            </a:r>
            <a:r>
              <a:rPr lang="es-ES" sz="2000" dirty="0">
                <a:solidFill>
                  <a:schemeClr val="tx1">
                    <a:lumMod val="75000"/>
                    <a:lumOff val="25000"/>
                  </a:schemeClr>
                </a:solidFill>
                <a:cs typeface="Calibri"/>
              </a:rPr>
              <a:t>=  (- ∞, 0 ) </a:t>
            </a:r>
          </a:p>
          <a:p>
            <a:pPr marL="1028700" lvl="1" indent="-457200" algn="just">
              <a:lnSpc>
                <a:spcPct val="150000"/>
              </a:lnSpc>
              <a:buAutoNum type="alphaLcParenR"/>
            </a:pPr>
            <a:r>
              <a:rPr lang="es-ES" sz="2000" dirty="0">
                <a:solidFill>
                  <a:schemeClr val="tx1">
                    <a:lumMod val="75000"/>
                    <a:lumOff val="25000"/>
                  </a:schemeClr>
                </a:solidFill>
                <a:cs typeface="Calibri"/>
              </a:rPr>
              <a:t>S: Sacar menos de un 30%.			</a:t>
            </a:r>
            <a:r>
              <a:rPr lang="es-ES" sz="2000" dirty="0">
                <a:solidFill>
                  <a:schemeClr val="accent6">
                    <a:lumMod val="50000"/>
                  </a:schemeClr>
                </a:solidFill>
                <a:cs typeface="Calibri"/>
              </a:rPr>
              <a:t>S</a:t>
            </a:r>
            <a:r>
              <a:rPr lang="es-ES" sz="2000" dirty="0">
                <a:solidFill>
                  <a:schemeClr val="tx1">
                    <a:lumMod val="75000"/>
                    <a:lumOff val="25000"/>
                  </a:schemeClr>
                </a:solidFill>
                <a:cs typeface="Calibri"/>
              </a:rPr>
              <a:t> = [ 0 , 1 ] </a:t>
            </a:r>
          </a:p>
          <a:p>
            <a:pPr marL="1028700" lvl="1" indent="-457200" algn="just">
              <a:lnSpc>
                <a:spcPct val="150000"/>
              </a:lnSpc>
              <a:buAutoNum type="alphaLcParenR"/>
            </a:pPr>
            <a:endParaRPr lang="es-ES" sz="2000" b="1" dirty="0">
              <a:solidFill>
                <a:schemeClr val="tx1">
                  <a:lumMod val="75000"/>
                  <a:lumOff val="25000"/>
                </a:schemeClr>
              </a:solidFill>
              <a:cs typeface="Calibri"/>
            </a:endParaRPr>
          </a:p>
          <a:p>
            <a:pPr marL="114300" algn="just">
              <a:lnSpc>
                <a:spcPct val="150000"/>
              </a:lnSpc>
            </a:pPr>
            <a:endParaRPr lang="es-CL" sz="2000" dirty="0"/>
          </a:p>
        </p:txBody>
      </p:sp>
    </p:spTree>
    <p:extLst>
      <p:ext uri="{BB962C8B-B14F-4D97-AF65-F5344CB8AC3E}">
        <p14:creationId xmlns:p14="http://schemas.microsoft.com/office/powerpoint/2010/main" val="1931392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75000"/>
                  </a:schemeClr>
                </a:solidFill>
              </a:rPr>
              <a:t>Relaciones entre Sucesos</a:t>
            </a: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grpSp>
        <p:nvGrpSpPr>
          <p:cNvPr id="21" name="Group 68">
            <a:extLst>
              <a:ext uri="{FF2B5EF4-FFF2-40B4-BE49-F238E27FC236}">
                <a16:creationId xmlns:a16="http://schemas.microsoft.com/office/drawing/2014/main" id="{977F42F7-5818-7041-8261-E3A5C9E6D638}"/>
              </a:ext>
            </a:extLst>
          </p:cNvPr>
          <p:cNvGrpSpPr>
            <a:grpSpLocks noChangeAspect="1"/>
          </p:cNvGrpSpPr>
          <p:nvPr/>
        </p:nvGrpSpPr>
        <p:grpSpPr bwMode="auto">
          <a:xfrm>
            <a:off x="4560792" y="2558159"/>
            <a:ext cx="4522019" cy="2253297"/>
            <a:chOff x="3777" y="4336"/>
            <a:chExt cx="3518" cy="1753"/>
          </a:xfrm>
        </p:grpSpPr>
        <p:grpSp>
          <p:nvGrpSpPr>
            <p:cNvPr id="22" name="Group 10">
              <a:extLst>
                <a:ext uri="{FF2B5EF4-FFF2-40B4-BE49-F238E27FC236}">
                  <a16:creationId xmlns:a16="http://schemas.microsoft.com/office/drawing/2014/main" id="{A8EB36F6-85FE-614E-9500-060CDB15BE7D}"/>
                </a:ext>
              </a:extLst>
            </p:cNvPr>
            <p:cNvGrpSpPr>
              <a:grpSpLocks noChangeAspect="1"/>
            </p:cNvGrpSpPr>
            <p:nvPr/>
          </p:nvGrpSpPr>
          <p:grpSpPr bwMode="auto">
            <a:xfrm>
              <a:off x="3777" y="4336"/>
              <a:ext cx="3518" cy="1753"/>
              <a:chOff x="4152" y="3668"/>
              <a:chExt cx="3034" cy="1753"/>
            </a:xfrm>
          </p:grpSpPr>
          <p:sp>
            <p:nvSpPr>
              <p:cNvPr id="24" name="AutoShape 11">
                <a:extLst>
                  <a:ext uri="{FF2B5EF4-FFF2-40B4-BE49-F238E27FC236}">
                    <a16:creationId xmlns:a16="http://schemas.microsoft.com/office/drawing/2014/main" id="{116660FB-064C-7540-B49F-ED45A3CC556A}"/>
                  </a:ext>
                </a:extLst>
              </p:cNvPr>
              <p:cNvSpPr>
                <a:spLocks noChangeAspect="1" noEditPoints="1" noChangeArrowheads="1" noChangeShapeType="1" noTextEdit="1"/>
              </p:cNvSpPr>
              <p:nvPr/>
            </p:nvSpPr>
            <p:spPr bwMode="auto">
              <a:xfrm>
                <a:off x="4152" y="3668"/>
                <a:ext cx="3034" cy="1753"/>
              </a:xfrm>
              <a:prstGeom prst="roundRect">
                <a:avLst>
                  <a:gd name="adj" fmla="val 16667"/>
                </a:avLst>
              </a:prstGeom>
              <a:noFill/>
              <a:ln w="9525">
                <a:solidFill>
                  <a:schemeClr val="accent6">
                    <a:lumMod val="75000"/>
                  </a:schemeClr>
                </a:solidFill>
                <a:round/>
                <a:headEnd/>
                <a:tailEnd/>
              </a:ln>
              <a:extLst>
                <a:ext uri="{909E8E84-426E-40dd-AFC4-6F175D3DCCD1}">
                  <a14:hiddenFill xmlns:lc="http://schemas.openxmlformats.org/drawingml/2006/lockedCanvas" xmlns:a14="http://schemas.microsoft.com/office/drawing/2010/main" xmlns:wps="http://schemas.microsoft.com/office/word/2010/wordprocessingShape" xmlns:wpg="http://schemas.microsoft.com/office/word/2010/wordprocessingGroup" xmlns:wp="http://schemas.openxmlformats.org/drawingml/2006/wordprocessingDrawing" xmlns="">
                    <a:solidFill>
                      <a:srgbClr val="FFFFFF"/>
                    </a:solidFill>
                  </a14:hiddenFill>
                </a:ext>
              </a:extLst>
            </p:spPr>
            <p:txBody>
              <a:bodyPr rot="0" vert="horz" wrap="square" lIns="91440" tIns="45720" rIns="91440" bIns="45720" anchor="t" anchorCtr="0" upright="1">
                <a:noAutofit/>
              </a:bodyPr>
              <a:lstStyle/>
              <a:p>
                <a:pPr>
                  <a:lnSpc>
                    <a:spcPct val="115000"/>
                  </a:lnSpc>
                  <a:spcAft>
                    <a:spcPts val="1000"/>
                  </a:spcAft>
                </a:pPr>
                <a:r>
                  <a:rPr lang="el-GR" b="1" dirty="0" err="1">
                    <a:solidFill>
                      <a:schemeClr val="accent6">
                        <a:lumMod val="75000"/>
                      </a:schemeClr>
                    </a:solidFill>
                    <a:cs typeface="Calibri"/>
                  </a:rPr>
                  <a:t>Ω</a:t>
                </a:r>
                <a:endParaRPr lang="es-CL" dirty="0">
                  <a:solidFill>
                    <a:schemeClr val="accent6">
                      <a:lumMod val="75000"/>
                    </a:schemeClr>
                  </a:solidFill>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marL="971550">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marL="971550">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marL="971550">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marL="1390650">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6            </a:t>
                </a:r>
                <a:endParaRPr lang="es-CL"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5" name="Oval 12">
                <a:extLst>
                  <a:ext uri="{FF2B5EF4-FFF2-40B4-BE49-F238E27FC236}">
                    <a16:creationId xmlns:a16="http://schemas.microsoft.com/office/drawing/2014/main" id="{AD43F6CE-0585-754A-87B2-32A27F5FEB7D}"/>
                  </a:ext>
                </a:extLst>
              </p:cNvPr>
              <p:cNvSpPr>
                <a:spLocks noChangeAspect="1" noEditPoints="1" noChangeArrowheads="1" noChangeShapeType="1" noTextEdit="1"/>
              </p:cNvSpPr>
              <p:nvPr/>
            </p:nvSpPr>
            <p:spPr bwMode="auto">
              <a:xfrm>
                <a:off x="4682" y="4035"/>
                <a:ext cx="1005" cy="1087"/>
              </a:xfrm>
              <a:prstGeom prst="ellipse">
                <a:avLst/>
              </a:prstGeom>
              <a:noFill/>
              <a:ln w="9525">
                <a:solidFill>
                  <a:srgbClr val="000000"/>
                </a:solidFill>
                <a:round/>
                <a:headEnd/>
                <a:tailEnd/>
              </a:ln>
              <a:extLst>
                <a:ext uri="{909E8E84-426E-40dd-AFC4-6F175D3DCCD1}">
                  <a14:hiddenFill xmlns:lc="http://schemas.openxmlformats.org/drawingml/2006/lockedCanvas" xmlns:a14="http://schemas.microsoft.com/office/drawing/2010/main" xmlns:wps="http://schemas.microsoft.com/office/word/2010/wordprocessingShape" xmlns:wpg="http://schemas.microsoft.com/office/word/2010/wordprocessingGroup" xmlns:wp="http://schemas.openxmlformats.org/drawingml/2006/wordprocessingDrawing" xmlns="">
                    <a:solidFill>
                      <a:srgbClr val="FFFFFF"/>
                    </a:solidFill>
                  </a14:hiddenFill>
                </a:ext>
              </a:extLst>
            </p:spPr>
            <p:txBody>
              <a:bodyPr rot="0" vert="horz" wrap="square" lIns="0" tIns="0" rIns="0" bIns="0" anchor="ctr" anchorCtr="0" upright="1">
                <a:noAutofit/>
              </a:bodyPr>
              <a:lstStyle/>
              <a:p>
                <a:pPr>
                  <a:lnSpc>
                    <a:spcPct val="115000"/>
                  </a:lnSpc>
                  <a:spcAft>
                    <a:spcPts val="1000"/>
                  </a:spcAft>
                </a:pPr>
                <a:r>
                  <a:rPr lang="es-CL" sz="1100"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r>
                  <a:rPr lang="es-CL" sz="1600" b="1" dirty="0">
                    <a:solidFill>
                      <a:schemeClr val="accent6">
                        <a:lumMod val="75000"/>
                      </a:schemeClr>
                    </a:solidFill>
                    <a:effectLst/>
                    <a:latin typeface="Calibri" panose="020F0502020204030204" pitchFamily="34" charset="0"/>
                    <a:ea typeface="Calibri" panose="020F0502020204030204" pitchFamily="34" charset="0"/>
                    <a:cs typeface="Arial" panose="020B0604020202020204" pitchFamily="34" charset="0"/>
                  </a:rPr>
                  <a:t>A</a:t>
                </a:r>
                <a:r>
                  <a:rPr lang="es-CL" sz="1600" b="1" dirty="0">
                    <a:effectLst/>
                    <a:latin typeface="Calibri" panose="020F0502020204030204" pitchFamily="34" charset="0"/>
                    <a:ea typeface="Calibri" panose="020F0502020204030204" pitchFamily="34" charset="0"/>
                    <a:cs typeface="Arial" panose="020B0604020202020204" pitchFamily="34" charset="0"/>
                  </a:rPr>
                  <a:t> </a:t>
                </a:r>
                <a:endParaRPr lang="es-CL" sz="16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600" b="1" dirty="0">
                    <a:effectLst/>
                    <a:latin typeface="Calibri" panose="020F0502020204030204" pitchFamily="34" charset="0"/>
                    <a:ea typeface="Calibri" panose="020F0502020204030204" pitchFamily="34" charset="0"/>
                    <a:cs typeface="Arial" panose="020B0604020202020204" pitchFamily="34" charset="0"/>
                  </a:rPr>
                  <a:t>                 2                        </a:t>
                </a:r>
                <a:endParaRPr lang="es-CL" sz="16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600" b="1" dirty="0">
                    <a:effectLst/>
                    <a:latin typeface="Calibri" panose="020F0502020204030204" pitchFamily="34" charset="0"/>
                    <a:ea typeface="Calibri" panose="020F0502020204030204" pitchFamily="34" charset="0"/>
                    <a:cs typeface="Arial" panose="020B0604020202020204" pitchFamily="34" charset="0"/>
                  </a:rPr>
                  <a:t>       4 </a:t>
                </a:r>
                <a:endParaRPr lang="es-CL" sz="1600" dirty="0">
                  <a:effectLst/>
                  <a:latin typeface="Calibri" panose="020F0502020204030204" pitchFamily="34" charset="0"/>
                  <a:ea typeface="Calibri" panose="020F0502020204030204" pitchFamily="34" charset="0"/>
                  <a:cs typeface="Arial" panose="020B0604020202020204" pitchFamily="34" charset="0"/>
                </a:endParaRPr>
              </a:p>
            </p:txBody>
          </p:sp>
        </p:grpSp>
        <p:sp>
          <p:nvSpPr>
            <p:cNvPr id="23" name="Oval 13">
              <a:extLst>
                <a:ext uri="{FF2B5EF4-FFF2-40B4-BE49-F238E27FC236}">
                  <a16:creationId xmlns:a16="http://schemas.microsoft.com/office/drawing/2014/main" id="{2FAF392F-0846-C04C-AA4D-3065B67F2DAA}"/>
                </a:ext>
              </a:extLst>
            </p:cNvPr>
            <p:cNvSpPr>
              <a:spLocks noChangeAspect="1" noEditPoints="1" noChangeArrowheads="1" noChangeShapeType="1" noTextEdit="1"/>
            </p:cNvSpPr>
            <p:nvPr/>
          </p:nvSpPr>
          <p:spPr bwMode="auto">
            <a:xfrm>
              <a:off x="5665" y="4457"/>
              <a:ext cx="1223" cy="1413"/>
            </a:xfrm>
            <a:prstGeom prst="ellipse">
              <a:avLst/>
            </a:prstGeom>
            <a:noFill/>
            <a:ln w="9525">
              <a:solidFill>
                <a:srgbClr val="000000"/>
              </a:solidFill>
              <a:round/>
              <a:headEnd/>
              <a:tailEnd/>
            </a:ln>
            <a:extLst>
              <a:ext uri="{909E8E84-426E-40dd-AFC4-6F175D3DCCD1}">
                <a14:hiddenFill xmlns:lc="http://schemas.openxmlformats.org/drawingml/2006/lockedCanvas" xmlns:a14="http://schemas.microsoft.com/office/drawing/2010/main" xmlns:wps="http://schemas.microsoft.com/office/word/2010/wordprocessingShape" xmlns:wpg="http://schemas.microsoft.com/office/word/2010/wordprocessingGroup" xmlns:wp="http://schemas.openxmlformats.org/drawingml/2006/wordprocessingDrawing" xmlns="">
                  <a:solidFill>
                    <a:srgbClr val="FFFFFF"/>
                  </a:solidFill>
                </a14:hiddenFill>
              </a:ext>
            </a:extLst>
          </p:spPr>
          <p:txBody>
            <a:bodyPr rot="0" vert="horz" wrap="square" lIns="91440" tIns="45720" rIns="91440" bIns="45720" anchor="t" anchorCtr="0" upright="1">
              <a:noAutofit/>
            </a:bodyPr>
            <a:lstStyle/>
            <a:p>
              <a:pPr marL="342900" indent="-342900">
                <a:lnSpc>
                  <a:spcPct val="115000"/>
                </a:lnSpc>
                <a:spcAft>
                  <a:spcPts val="1000"/>
                </a:spcAft>
                <a:buAutoNum type="arabicPlain" startAt="3"/>
              </a:pPr>
              <a:r>
                <a:rPr lang="es-CL" sz="1600" b="1" dirty="0">
                  <a:effectLst/>
                  <a:latin typeface="Calibri" panose="020F0502020204030204" pitchFamily="34" charset="0"/>
                  <a:ea typeface="Calibri" panose="020F0502020204030204" pitchFamily="34" charset="0"/>
                  <a:cs typeface="Arial" panose="020B0604020202020204" pitchFamily="34" charset="0"/>
                </a:rPr>
                <a:t>5</a:t>
              </a:r>
              <a:r>
                <a:rPr lang="es-CL" sz="1600" dirty="0">
                  <a:effectLst/>
                  <a:latin typeface="Calibri" panose="020F0502020204030204" pitchFamily="34" charset="0"/>
                  <a:ea typeface="Calibri" panose="020F0502020204030204" pitchFamily="34" charset="0"/>
                  <a:cs typeface="Arial" panose="020B0604020202020204" pitchFamily="34" charset="0"/>
                </a:rPr>
                <a:t> </a:t>
              </a:r>
              <a:r>
                <a:rPr lang="es-CL" sz="1600"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p>
            <a:p>
              <a:pPr>
                <a:lnSpc>
                  <a:spcPct val="115000"/>
                </a:lnSpc>
                <a:spcAft>
                  <a:spcPts val="1000"/>
                </a:spcAft>
              </a:pPr>
              <a:r>
                <a:rPr lang="es-CL" sz="1600" b="1" dirty="0">
                  <a:solidFill>
                    <a:srgbClr val="0000FF"/>
                  </a:solidFill>
                  <a:latin typeface="Calibri" panose="020F0502020204030204" pitchFamily="34" charset="0"/>
                  <a:ea typeface="Calibri" panose="020F0502020204030204" pitchFamily="34" charset="0"/>
                  <a:cs typeface="Arial" panose="020B0604020202020204" pitchFamily="34" charset="0"/>
                </a:rPr>
                <a:t>                </a:t>
              </a:r>
              <a:r>
                <a:rPr lang="es-CL" sz="1600" b="1" dirty="0">
                  <a:effectLst/>
                  <a:latin typeface="Calibri" panose="020F0502020204030204" pitchFamily="34" charset="0"/>
                  <a:ea typeface="Calibri" panose="020F0502020204030204" pitchFamily="34" charset="0"/>
                  <a:cs typeface="Arial" panose="020B0604020202020204" pitchFamily="34" charset="0"/>
                </a:rPr>
                <a:t>1</a:t>
              </a:r>
              <a:r>
                <a:rPr lang="es-CL" sz="1600"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endParaRPr lang="es-CL" sz="16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600"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r>
                <a:rPr lang="es-CL" sz="1600" b="1" dirty="0">
                  <a:effectLst/>
                  <a:latin typeface="Calibri" panose="020F0502020204030204" pitchFamily="34" charset="0"/>
                  <a:ea typeface="Calibri" panose="020F0502020204030204" pitchFamily="34" charset="0"/>
                  <a:cs typeface="Arial" panose="020B0604020202020204" pitchFamily="34" charset="0"/>
                </a:rPr>
                <a:t>6       </a:t>
              </a:r>
              <a:r>
                <a:rPr lang="es-CL" sz="1600"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r>
                <a:rPr lang="es-CL" sz="1600" b="1" dirty="0">
                  <a:solidFill>
                    <a:schemeClr val="accent6">
                      <a:lumMod val="75000"/>
                    </a:schemeClr>
                  </a:solidFill>
                  <a:effectLst/>
                  <a:latin typeface="Calibri" panose="020F0502020204030204" pitchFamily="34" charset="0"/>
                  <a:ea typeface="Calibri" panose="020F0502020204030204" pitchFamily="34" charset="0"/>
                  <a:cs typeface="Arial" panose="020B0604020202020204" pitchFamily="34" charset="0"/>
                </a:rPr>
                <a:t>A</a:t>
              </a:r>
              <a:r>
                <a:rPr lang="es-CL" sz="1600" b="1" baseline="30000" dirty="0">
                  <a:solidFill>
                    <a:schemeClr val="accent6">
                      <a:lumMod val="75000"/>
                    </a:schemeClr>
                  </a:solidFill>
                  <a:effectLst/>
                  <a:latin typeface="Calibri" panose="020F0502020204030204" pitchFamily="34" charset="0"/>
                  <a:ea typeface="Calibri" panose="020F0502020204030204" pitchFamily="34" charset="0"/>
                  <a:cs typeface="Arial" panose="020B0604020202020204" pitchFamily="34" charset="0"/>
                </a:rPr>
                <a:t>c</a:t>
              </a:r>
              <a:endParaRPr lang="es-CL" sz="1600" dirty="0">
                <a:solidFill>
                  <a:schemeClr val="accent6">
                    <a:lumMod val="75000"/>
                  </a:schemeClr>
                </a:solidFill>
                <a:effectLst/>
                <a:latin typeface="Calibri" panose="020F0502020204030204" pitchFamily="34" charset="0"/>
                <a:ea typeface="Calibri" panose="020F0502020204030204" pitchFamily="34" charset="0"/>
                <a:cs typeface="Arial" panose="020B0604020202020204" pitchFamily="34" charset="0"/>
              </a:endParaRPr>
            </a:p>
          </p:txBody>
        </p:sp>
      </p:grpSp>
      <p:sp>
        <p:nvSpPr>
          <p:cNvPr id="20" name="Rectángulo 19">
            <a:extLst>
              <a:ext uri="{FF2B5EF4-FFF2-40B4-BE49-F238E27FC236}">
                <a16:creationId xmlns:a16="http://schemas.microsoft.com/office/drawing/2014/main" id="{5F90565C-AA75-764F-A2F2-D4383A7DC652}"/>
              </a:ext>
            </a:extLst>
          </p:cNvPr>
          <p:cNvSpPr/>
          <p:nvPr/>
        </p:nvSpPr>
        <p:spPr>
          <a:xfrm>
            <a:off x="2376830" y="1283340"/>
            <a:ext cx="8738726" cy="1131400"/>
          </a:xfrm>
          <a:prstGeom prst="rect">
            <a:avLst/>
          </a:prstGeom>
        </p:spPr>
        <p:txBody>
          <a:bodyPr wrap="square">
            <a:spAutoFit/>
          </a:bodyPr>
          <a:lstStyle/>
          <a:p>
            <a:pPr lvl="0" algn="just">
              <a:lnSpc>
                <a:spcPct val="115000"/>
              </a:lnSpc>
              <a:spcAft>
                <a:spcPts val="1000"/>
              </a:spcAft>
            </a:pPr>
            <a:r>
              <a:rPr lang="es-CL" sz="2000" b="1" dirty="0">
                <a:solidFill>
                  <a:schemeClr val="accent6">
                    <a:lumMod val="75000"/>
                  </a:schemeClr>
                </a:solidFill>
                <a:latin typeface="Arial" panose="020B0604020202020204" pitchFamily="34" charset="0"/>
                <a:ea typeface="Calibri" panose="020F0502020204030204" pitchFamily="34" charset="0"/>
                <a:cs typeface="Arial" panose="020B0604020202020204" pitchFamily="34" charset="0"/>
              </a:rPr>
              <a:t>Suceso complementario a un suceso A</a:t>
            </a:r>
            <a:r>
              <a:rPr lang="es-CL" sz="2000" dirty="0">
                <a:solidFill>
                  <a:schemeClr val="accent6">
                    <a:lumMod val="75000"/>
                  </a:schemeClr>
                </a:solidFill>
                <a:latin typeface="Arial" panose="020B0604020202020204" pitchFamily="34" charset="0"/>
                <a:ea typeface="Calibri" panose="020F0502020204030204" pitchFamily="34" charset="0"/>
                <a:cs typeface="Arial" panose="020B0604020202020204" pitchFamily="34" charset="0"/>
              </a:rPr>
              <a:t>, </a:t>
            </a:r>
            <a:r>
              <a:rPr lang="es-CL" sz="2000" dirty="0">
                <a:latin typeface="Arial" panose="020B0604020202020204" pitchFamily="34" charset="0"/>
                <a:ea typeface="Calibri" panose="020F0502020204030204" pitchFamily="34" charset="0"/>
                <a:cs typeface="Arial" panose="020B0604020202020204" pitchFamily="34" charset="0"/>
              </a:rPr>
              <a:t>es el suceso que se verifica si, como resultado del experimento aleatorio, no se verifica A. Se acostumbra a denotar con el símbolo </a:t>
            </a:r>
            <a:r>
              <a:rPr lang="es-CL" sz="2000" b="1"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A</a:t>
            </a:r>
            <a:r>
              <a:rPr lang="es-CL" sz="2000" b="1" baseline="300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C</a:t>
            </a:r>
            <a:r>
              <a:rPr lang="es-CL" sz="2000" dirty="0">
                <a:solidFill>
                  <a:schemeClr val="accent6">
                    <a:lumMod val="50000"/>
                  </a:schemeClr>
                </a:solidFill>
                <a:latin typeface="Arial" panose="020B0604020202020204" pitchFamily="34" charset="0"/>
                <a:ea typeface="Calibri" panose="020F0502020204030204" pitchFamily="34" charset="0"/>
                <a:cs typeface="Arial" panose="020B0604020202020204" pitchFamily="34" charset="0"/>
              </a:rPr>
              <a:t>.</a:t>
            </a:r>
            <a:endParaRPr lang="es-CL" sz="2000" dirty="0">
              <a:solidFill>
                <a:schemeClr val="accent6">
                  <a:lumMod val="50000"/>
                </a:schemeClr>
              </a:solidFill>
              <a:latin typeface="Calibri" panose="020F0502020204030204" pitchFamily="34" charset="0"/>
              <a:ea typeface="Calibri" panose="020F050202020403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9E1B2EFF-71A8-1D45-9881-8A505655A3EE}"/>
                  </a:ext>
                </a:extLst>
              </p:cNvPr>
              <p:cNvSpPr txBox="1"/>
              <p:nvPr/>
            </p:nvSpPr>
            <p:spPr>
              <a:xfrm>
                <a:off x="2587480" y="5187802"/>
                <a:ext cx="8331532" cy="677108"/>
              </a:xfrm>
              <a:prstGeom prst="rect">
                <a:avLst/>
              </a:prstGeom>
              <a:noFill/>
            </p:spPr>
            <p:txBody>
              <a:bodyPr wrap="square" rtlCol="0">
                <a:spAutoFit/>
              </a:bodyPr>
              <a:lstStyle/>
              <a:p>
                <a:r>
                  <a:rPr lang="es-CL" sz="2000" dirty="0"/>
                  <a:t>El </a:t>
                </a:r>
                <a:r>
                  <a:rPr lang="es-CL" sz="2000" b="1" dirty="0">
                    <a:solidFill>
                      <a:schemeClr val="accent6">
                        <a:lumMod val="75000"/>
                      </a:schemeClr>
                    </a:solidFill>
                  </a:rPr>
                  <a:t>suceso complementario  </a:t>
                </a:r>
                <a:r>
                  <a:rPr lang="es-CL" sz="2000" dirty="0"/>
                  <a:t>de </a:t>
                </a:r>
                <a:r>
                  <a:rPr lang="el-GR" sz="2000" b="1" dirty="0" err="1">
                    <a:solidFill>
                      <a:schemeClr val="accent6">
                        <a:lumMod val="75000"/>
                      </a:schemeClr>
                    </a:solidFill>
                    <a:cs typeface="Calibri"/>
                  </a:rPr>
                  <a:t>Ω</a:t>
                </a:r>
                <a:r>
                  <a:rPr lang="es-ES" sz="2000" b="1" dirty="0">
                    <a:solidFill>
                      <a:schemeClr val="accent6">
                        <a:lumMod val="75000"/>
                      </a:schemeClr>
                    </a:solidFill>
                    <a:cs typeface="Calibri"/>
                  </a:rPr>
                  <a:t>  </a:t>
                </a:r>
                <a:r>
                  <a:rPr lang="es-CL" sz="2000" dirty="0"/>
                  <a:t> es </a:t>
                </a:r>
                <a14:m>
                  <m:oMath xmlns:m="http://schemas.openxmlformats.org/officeDocument/2006/math">
                    <m:r>
                      <a:rPr lang="es-CL" sz="2000" i="1">
                        <a:latin typeface="Cambria Math" panose="02040503050406030204" pitchFamily="18" charset="0"/>
                      </a:rPr>
                      <m:t>∅</m:t>
                    </m:r>
                  </m:oMath>
                </a14:m>
                <a:r>
                  <a:rPr lang="es-CL" sz="2000" dirty="0"/>
                  <a:t> y recíprocamente.</a:t>
                </a:r>
              </a:p>
              <a:p>
                <a:endParaRPr lang="es-CL" dirty="0"/>
              </a:p>
            </p:txBody>
          </p:sp>
        </mc:Choice>
        <mc:Fallback xmlns="">
          <p:sp>
            <p:nvSpPr>
              <p:cNvPr id="26" name="CuadroTexto 25">
                <a:extLst>
                  <a:ext uri="{FF2B5EF4-FFF2-40B4-BE49-F238E27FC236}">
                    <a16:creationId xmlns:a16="http://schemas.microsoft.com/office/drawing/2014/main" id="{9E1B2EFF-71A8-1D45-9881-8A505655A3EE}"/>
                  </a:ext>
                </a:extLst>
              </p:cNvPr>
              <p:cNvSpPr txBox="1">
                <a:spLocks noRot="1" noChangeAspect="1" noMove="1" noResize="1" noEditPoints="1" noAdjustHandles="1" noChangeArrowheads="1" noChangeShapeType="1" noTextEdit="1"/>
              </p:cNvSpPr>
              <p:nvPr/>
            </p:nvSpPr>
            <p:spPr>
              <a:xfrm>
                <a:off x="2587480" y="5187802"/>
                <a:ext cx="8331532" cy="677108"/>
              </a:xfrm>
              <a:prstGeom prst="rect">
                <a:avLst/>
              </a:prstGeom>
              <a:blipFill>
                <a:blip r:embed="rId3"/>
                <a:stretch>
                  <a:fillRect l="-762" t="-3774"/>
                </a:stretch>
              </a:blipFill>
            </p:spPr>
            <p:txBody>
              <a:bodyPr/>
              <a:lstStyle/>
              <a:p>
                <a:r>
                  <a:rPr lang="es-CL">
                    <a:noFill/>
                  </a:rPr>
                  <a:t> </a:t>
                </a:r>
              </a:p>
            </p:txBody>
          </p:sp>
        </mc:Fallback>
      </mc:AlternateContent>
    </p:spTree>
    <p:extLst>
      <p:ext uri="{BB962C8B-B14F-4D97-AF65-F5344CB8AC3E}">
        <p14:creationId xmlns:p14="http://schemas.microsoft.com/office/powerpoint/2010/main" val="2287053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Relaciones entre Sucesos</a:t>
            </a: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grpSp>
        <p:nvGrpSpPr>
          <p:cNvPr id="21" name="Group 68">
            <a:extLst>
              <a:ext uri="{FF2B5EF4-FFF2-40B4-BE49-F238E27FC236}">
                <a16:creationId xmlns:a16="http://schemas.microsoft.com/office/drawing/2014/main" id="{977F42F7-5818-7041-8261-E3A5C9E6D638}"/>
              </a:ext>
            </a:extLst>
          </p:cNvPr>
          <p:cNvGrpSpPr>
            <a:grpSpLocks noChangeAspect="1"/>
          </p:cNvGrpSpPr>
          <p:nvPr/>
        </p:nvGrpSpPr>
        <p:grpSpPr bwMode="auto">
          <a:xfrm>
            <a:off x="4560792" y="2405392"/>
            <a:ext cx="4522019" cy="2253297"/>
            <a:chOff x="3777" y="4336"/>
            <a:chExt cx="3518" cy="1753"/>
          </a:xfrm>
        </p:grpSpPr>
        <p:grpSp>
          <p:nvGrpSpPr>
            <p:cNvPr id="22" name="Group 10">
              <a:extLst>
                <a:ext uri="{FF2B5EF4-FFF2-40B4-BE49-F238E27FC236}">
                  <a16:creationId xmlns:a16="http://schemas.microsoft.com/office/drawing/2014/main" id="{A8EB36F6-85FE-614E-9500-060CDB15BE7D}"/>
                </a:ext>
              </a:extLst>
            </p:cNvPr>
            <p:cNvGrpSpPr>
              <a:grpSpLocks noChangeAspect="1"/>
            </p:cNvGrpSpPr>
            <p:nvPr/>
          </p:nvGrpSpPr>
          <p:grpSpPr bwMode="auto">
            <a:xfrm>
              <a:off x="3777" y="4336"/>
              <a:ext cx="3518" cy="1753"/>
              <a:chOff x="4152" y="3668"/>
              <a:chExt cx="3034" cy="1753"/>
            </a:xfrm>
          </p:grpSpPr>
          <p:sp>
            <p:nvSpPr>
              <p:cNvPr id="24" name="AutoShape 11">
                <a:extLst>
                  <a:ext uri="{FF2B5EF4-FFF2-40B4-BE49-F238E27FC236}">
                    <a16:creationId xmlns:a16="http://schemas.microsoft.com/office/drawing/2014/main" id="{116660FB-064C-7540-B49F-ED45A3CC556A}"/>
                  </a:ext>
                </a:extLst>
              </p:cNvPr>
              <p:cNvSpPr>
                <a:spLocks noChangeAspect="1" noEditPoints="1" noChangeArrowheads="1" noChangeShapeType="1" noTextEdit="1"/>
              </p:cNvSpPr>
              <p:nvPr/>
            </p:nvSpPr>
            <p:spPr bwMode="auto">
              <a:xfrm>
                <a:off x="4152" y="3668"/>
                <a:ext cx="3034" cy="1753"/>
              </a:xfrm>
              <a:prstGeom prst="roundRect">
                <a:avLst>
                  <a:gd name="adj" fmla="val 16667"/>
                </a:avLst>
              </a:prstGeom>
              <a:noFill/>
              <a:ln w="9525">
                <a:solidFill>
                  <a:schemeClr val="accent6">
                    <a:lumMod val="75000"/>
                  </a:schemeClr>
                </a:solidFill>
                <a:round/>
                <a:headEnd/>
                <a:tailEnd/>
              </a:ln>
              <a:extLst>
                <a:ext uri="{909E8E84-426E-40dd-AFC4-6F175D3DCCD1}">
                  <a14:hiddenFill xmlns="" xmlns:wp="http://schemas.openxmlformats.org/drawingml/2006/wordprocessingDrawing" xmlns:wpg="http://schemas.microsoft.com/office/word/2010/wordprocessingGroup" xmlns:wps="http://schemas.microsoft.com/office/word/2010/wordprocessingShape" xmlns:a14="http://schemas.microsoft.com/office/drawing/2010/main" xmlns:lc="http://schemas.openxmlformats.org/drawingml/2006/lockedCanvas">
                    <a:solidFill>
                      <a:srgbClr val="FFFFFF"/>
                    </a:solidFill>
                  </a14:hiddenFill>
                </a:ext>
              </a:extLst>
            </p:spPr>
            <p:txBody>
              <a:bodyPr rot="0" vert="horz" wrap="square" lIns="91440" tIns="45720" rIns="91440" bIns="45720" anchor="t" anchorCtr="0" upright="1">
                <a:noAutofit/>
              </a:bodyPr>
              <a:lstStyle/>
              <a:p>
                <a:pPr>
                  <a:lnSpc>
                    <a:spcPct val="115000"/>
                  </a:lnSpc>
                  <a:spcAft>
                    <a:spcPts val="1000"/>
                  </a:spcAft>
                </a:pPr>
                <a:r>
                  <a:rPr lang="el-GR" b="1" dirty="0" err="1">
                    <a:solidFill>
                      <a:schemeClr val="accent6">
                        <a:lumMod val="75000"/>
                      </a:schemeClr>
                    </a:solidFill>
                    <a:cs typeface="Calibri"/>
                  </a:rPr>
                  <a:t>Ω</a:t>
                </a:r>
                <a:endParaRPr lang="es-CL" dirty="0">
                  <a:solidFill>
                    <a:schemeClr val="accent6">
                      <a:lumMod val="75000"/>
                    </a:schemeClr>
                  </a:solidFill>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b="1" dirty="0">
                    <a:effectLst/>
                    <a:latin typeface="Calibri" panose="020F0502020204030204" pitchFamily="34" charset="0"/>
                    <a:ea typeface="Calibri" panose="020F0502020204030204" pitchFamily="34" charset="0"/>
                    <a:cs typeface="Arial" panose="020B0604020202020204" pitchFamily="34" charset="0"/>
                  </a:rPr>
                  <a:t>  1</a:t>
                </a:r>
              </a:p>
              <a:p>
                <a:pPr marL="971550">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marL="971550">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marL="971550">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marL="1390650">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a:t>
                </a:r>
                <a:endParaRPr lang="es-CL"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100" b="1" dirty="0">
                    <a:effectLst/>
                    <a:latin typeface="Calibri" panose="020F0502020204030204" pitchFamily="34" charset="0"/>
                    <a:ea typeface="Calibri" panose="020F0502020204030204" pitchFamily="34" charset="0"/>
                    <a:cs typeface="Arial" panose="020B0604020202020204" pitchFamily="34" charset="0"/>
                  </a:rPr>
                  <a:t>           6            </a:t>
                </a:r>
                <a:endParaRPr lang="es-CL"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5" name="Oval 12">
                <a:extLst>
                  <a:ext uri="{FF2B5EF4-FFF2-40B4-BE49-F238E27FC236}">
                    <a16:creationId xmlns:a16="http://schemas.microsoft.com/office/drawing/2014/main" id="{AD43F6CE-0585-754A-87B2-32A27F5FEB7D}"/>
                  </a:ext>
                </a:extLst>
              </p:cNvPr>
              <p:cNvSpPr>
                <a:spLocks noChangeAspect="1" noEditPoints="1" noChangeArrowheads="1" noChangeShapeType="1" noTextEdit="1"/>
              </p:cNvSpPr>
              <p:nvPr/>
            </p:nvSpPr>
            <p:spPr bwMode="auto">
              <a:xfrm>
                <a:off x="4682" y="4035"/>
                <a:ext cx="1005" cy="1087"/>
              </a:xfrm>
              <a:prstGeom prst="ellipse">
                <a:avLst/>
              </a:prstGeom>
              <a:noFill/>
              <a:ln w="9525">
                <a:solidFill>
                  <a:srgbClr val="000000"/>
                </a:solidFill>
                <a:round/>
                <a:headEnd/>
                <a:tailEnd/>
              </a:ln>
              <a:extLst>
                <a:ext uri="{909E8E84-426E-40dd-AFC4-6F175D3DCCD1}">
                  <a14:hiddenFill xmlns="" xmlns:wp="http://schemas.openxmlformats.org/drawingml/2006/wordprocessingDrawing" xmlns:wpg="http://schemas.microsoft.com/office/word/2010/wordprocessingGroup" xmlns:wps="http://schemas.microsoft.com/office/word/2010/wordprocessingShape" xmlns:a14="http://schemas.microsoft.com/office/drawing/2010/main" xmlns:lc="http://schemas.openxmlformats.org/drawingml/2006/lockedCanvas">
                    <a:solidFill>
                      <a:srgbClr val="FFFFFF"/>
                    </a:solidFill>
                  </a14:hiddenFill>
                </a:ext>
              </a:extLst>
            </p:spPr>
            <p:txBody>
              <a:bodyPr rot="0" vert="horz" wrap="square" lIns="0" tIns="0" rIns="0" bIns="0" anchor="ctr" anchorCtr="0" upright="1">
                <a:noAutofit/>
              </a:bodyPr>
              <a:lstStyle/>
              <a:p>
                <a:pPr>
                  <a:lnSpc>
                    <a:spcPct val="115000"/>
                  </a:lnSpc>
                  <a:spcAft>
                    <a:spcPts val="1000"/>
                  </a:spcAft>
                </a:pPr>
                <a:r>
                  <a:rPr lang="es-CL" sz="1100"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r>
                  <a:rPr lang="es-CL" b="1" dirty="0">
                    <a:solidFill>
                      <a:schemeClr val="accent6">
                        <a:lumMod val="75000"/>
                      </a:schemeClr>
                    </a:solidFill>
                    <a:effectLst/>
                    <a:latin typeface="Calibri" panose="020F0502020204030204" pitchFamily="34" charset="0"/>
                    <a:ea typeface="Calibri" panose="020F0502020204030204" pitchFamily="34" charset="0"/>
                    <a:cs typeface="Arial" panose="020B0604020202020204" pitchFamily="34" charset="0"/>
                  </a:rPr>
                  <a:t>A</a:t>
                </a:r>
                <a:r>
                  <a:rPr lang="es-CL" b="1" dirty="0">
                    <a:effectLst/>
                    <a:latin typeface="Calibri" panose="020F0502020204030204" pitchFamily="34" charset="0"/>
                    <a:ea typeface="Calibri" panose="020F0502020204030204" pitchFamily="34" charset="0"/>
                    <a:cs typeface="Arial" panose="020B0604020202020204" pitchFamily="34" charset="0"/>
                  </a:rPr>
                  <a:t> </a:t>
                </a:r>
                <a:r>
                  <a:rPr lang="es-CL" sz="1600" b="1" dirty="0">
                    <a:effectLst/>
                    <a:latin typeface="Calibri" panose="020F0502020204030204" pitchFamily="34" charset="0"/>
                    <a:ea typeface="Calibri" panose="020F0502020204030204" pitchFamily="34" charset="0"/>
                    <a:cs typeface="Arial" panose="020B0604020202020204" pitchFamily="34" charset="0"/>
                  </a:rPr>
                  <a:t>   6</a:t>
                </a:r>
                <a:endParaRPr lang="es-CL" sz="16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600" b="1" dirty="0">
                    <a:effectLst/>
                    <a:latin typeface="Calibri" panose="020F0502020204030204" pitchFamily="34" charset="0"/>
                    <a:ea typeface="Calibri" panose="020F0502020204030204" pitchFamily="34" charset="0"/>
                    <a:cs typeface="Arial" panose="020B0604020202020204" pitchFamily="34" charset="0"/>
                  </a:rPr>
                  <a:t>                 2                        </a:t>
                </a:r>
                <a:endParaRPr lang="es-CL" sz="16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CL" sz="1600" b="1" dirty="0">
                    <a:effectLst/>
                    <a:latin typeface="Calibri" panose="020F0502020204030204" pitchFamily="34" charset="0"/>
                    <a:ea typeface="Calibri" panose="020F0502020204030204" pitchFamily="34" charset="0"/>
                    <a:cs typeface="Arial" panose="020B0604020202020204" pitchFamily="34" charset="0"/>
                  </a:rPr>
                  <a:t>       4 </a:t>
                </a:r>
                <a:endParaRPr lang="es-CL" sz="1600" dirty="0">
                  <a:effectLst/>
                  <a:latin typeface="Calibri" panose="020F0502020204030204" pitchFamily="34" charset="0"/>
                  <a:ea typeface="Calibri" panose="020F0502020204030204" pitchFamily="34" charset="0"/>
                  <a:cs typeface="Arial" panose="020B0604020202020204" pitchFamily="34" charset="0"/>
                </a:endParaRPr>
              </a:p>
            </p:txBody>
          </p:sp>
        </p:grpSp>
        <p:sp>
          <p:nvSpPr>
            <p:cNvPr id="23" name="Oval 13">
              <a:extLst>
                <a:ext uri="{FF2B5EF4-FFF2-40B4-BE49-F238E27FC236}">
                  <a16:creationId xmlns:a16="http://schemas.microsoft.com/office/drawing/2014/main" id="{2FAF392F-0846-C04C-AA4D-3065B67F2DAA}"/>
                </a:ext>
              </a:extLst>
            </p:cNvPr>
            <p:cNvSpPr>
              <a:spLocks noChangeAspect="1" noEditPoints="1" noChangeArrowheads="1" noChangeShapeType="1" noTextEdit="1"/>
            </p:cNvSpPr>
            <p:nvPr/>
          </p:nvSpPr>
          <p:spPr bwMode="auto">
            <a:xfrm>
              <a:off x="5665" y="4457"/>
              <a:ext cx="1223" cy="1413"/>
            </a:xfrm>
            <a:prstGeom prst="ellipse">
              <a:avLst/>
            </a:prstGeom>
            <a:noFill/>
            <a:ln w="9525">
              <a:solidFill>
                <a:srgbClr val="000000"/>
              </a:solidFill>
              <a:round/>
              <a:headEnd/>
              <a:tailEnd/>
            </a:ln>
            <a:extLst>
              <a:ext uri="{909E8E84-426E-40dd-AFC4-6F175D3DCCD1}">
                <a14:hiddenFill xmlns="" xmlns:wp="http://schemas.openxmlformats.org/drawingml/2006/wordprocessingDrawing" xmlns:wpg="http://schemas.microsoft.com/office/word/2010/wordprocessingGroup" xmlns:wps="http://schemas.microsoft.com/office/word/2010/wordprocessingShape" xmlns:a14="http://schemas.microsoft.com/office/drawing/2010/main" xmlns:lc="http://schemas.openxmlformats.org/drawingml/2006/lockedCanvas">
                  <a:solidFill>
                    <a:srgbClr val="FFFFFF"/>
                  </a:solidFill>
                </a14:hiddenFill>
              </a:ext>
            </a:extLst>
          </p:spPr>
          <p:txBody>
            <a:bodyPr rot="0" vert="horz" wrap="square" lIns="91440" tIns="45720" rIns="91440" bIns="45720" anchor="t" anchorCtr="0" upright="1">
              <a:noAutofit/>
            </a:bodyPr>
            <a:lstStyle/>
            <a:p>
              <a:pPr marL="342900" indent="-342900">
                <a:lnSpc>
                  <a:spcPct val="115000"/>
                </a:lnSpc>
                <a:spcAft>
                  <a:spcPts val="1000"/>
                </a:spcAft>
                <a:buAutoNum type="arabicPlain" startAt="3"/>
              </a:pPr>
              <a:r>
                <a:rPr lang="es-CL" sz="1600" b="1" dirty="0">
                  <a:effectLst/>
                  <a:latin typeface="Calibri" panose="020F0502020204030204" pitchFamily="34" charset="0"/>
                  <a:ea typeface="Calibri" panose="020F0502020204030204" pitchFamily="34" charset="0"/>
                  <a:cs typeface="Arial" panose="020B0604020202020204" pitchFamily="34" charset="0"/>
                </a:rPr>
                <a:t>5</a:t>
              </a:r>
              <a:r>
                <a:rPr lang="es-CL" sz="1600" dirty="0">
                  <a:effectLst/>
                  <a:latin typeface="Calibri" panose="020F0502020204030204" pitchFamily="34" charset="0"/>
                  <a:ea typeface="Calibri" panose="020F0502020204030204" pitchFamily="34" charset="0"/>
                  <a:cs typeface="Arial" panose="020B0604020202020204" pitchFamily="34" charset="0"/>
                </a:rPr>
                <a:t> </a:t>
              </a:r>
              <a:r>
                <a:rPr lang="es-CL" sz="1600"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p>
            <a:p>
              <a:pPr algn="ctr">
                <a:lnSpc>
                  <a:spcPct val="115000"/>
                </a:lnSpc>
                <a:spcAft>
                  <a:spcPts val="1000"/>
                </a:spcAft>
              </a:pPr>
              <a:r>
                <a:rPr lang="es-CL" sz="1600" b="1" dirty="0">
                  <a:solidFill>
                    <a:srgbClr val="0000FF"/>
                  </a:solidFill>
                  <a:latin typeface="Calibri" panose="020F0502020204030204" pitchFamily="34" charset="0"/>
                  <a:ea typeface="Calibri" panose="020F0502020204030204" pitchFamily="34" charset="0"/>
                  <a:cs typeface="Arial" panose="020B0604020202020204" pitchFamily="34" charset="0"/>
                </a:rPr>
                <a:t>            </a:t>
              </a:r>
              <a:r>
                <a:rPr lang="es-CL" sz="1600"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r>
                <a:rPr lang="es-CL" sz="1600" b="1" dirty="0">
                  <a:effectLst/>
                  <a:latin typeface="Calibri" panose="020F0502020204030204" pitchFamily="34" charset="0"/>
                  <a:ea typeface="Calibri" panose="020F0502020204030204" pitchFamily="34" charset="0"/>
                  <a:cs typeface="Arial" panose="020B0604020202020204" pitchFamily="34" charset="0"/>
                </a:rPr>
                <a:t>       </a:t>
              </a:r>
              <a:r>
                <a:rPr lang="es-CL" sz="1600" b="1"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r>
                <a:rPr lang="es-CL" b="1" dirty="0">
                  <a:solidFill>
                    <a:schemeClr val="accent6">
                      <a:lumMod val="75000"/>
                    </a:schemeClr>
                  </a:solidFill>
                  <a:effectLst/>
                  <a:latin typeface="Calibri" panose="020F0502020204030204" pitchFamily="34" charset="0"/>
                  <a:ea typeface="Calibri" panose="020F0502020204030204" pitchFamily="34" charset="0"/>
                  <a:cs typeface="Arial" panose="020B0604020202020204" pitchFamily="34" charset="0"/>
                </a:rPr>
                <a:t>A</a:t>
              </a:r>
              <a:r>
                <a:rPr lang="es-CL" b="1" baseline="30000" dirty="0">
                  <a:solidFill>
                    <a:schemeClr val="accent6">
                      <a:lumMod val="75000"/>
                    </a:schemeClr>
                  </a:solidFill>
                  <a:effectLst/>
                  <a:latin typeface="Calibri" panose="020F0502020204030204" pitchFamily="34" charset="0"/>
                  <a:ea typeface="Calibri" panose="020F0502020204030204" pitchFamily="34" charset="0"/>
                  <a:cs typeface="Arial" panose="020B0604020202020204" pitchFamily="34" charset="0"/>
                </a:rPr>
                <a:t>c</a:t>
              </a:r>
              <a:endParaRPr lang="es-CL" dirty="0">
                <a:solidFill>
                  <a:schemeClr val="accent6">
                    <a:lumMod val="75000"/>
                  </a:schemeClr>
                </a:solidFill>
                <a:effectLst/>
                <a:latin typeface="Calibri" panose="020F0502020204030204" pitchFamily="34" charset="0"/>
                <a:ea typeface="Calibri" panose="020F0502020204030204" pitchFamily="34" charset="0"/>
                <a:cs typeface="Arial" panose="020B0604020202020204" pitchFamily="34" charset="0"/>
              </a:endParaRPr>
            </a:p>
          </p:txBody>
        </p:sp>
      </p:grpSp>
      <p:sp>
        <p:nvSpPr>
          <p:cNvPr id="20" name="Rectángulo 19">
            <a:extLst>
              <a:ext uri="{FF2B5EF4-FFF2-40B4-BE49-F238E27FC236}">
                <a16:creationId xmlns:a16="http://schemas.microsoft.com/office/drawing/2014/main" id="{5F90565C-AA75-764F-A2F2-D4383A7DC652}"/>
              </a:ext>
            </a:extLst>
          </p:cNvPr>
          <p:cNvSpPr/>
          <p:nvPr/>
        </p:nvSpPr>
        <p:spPr>
          <a:xfrm>
            <a:off x="2628900" y="1409298"/>
            <a:ext cx="8562264" cy="677108"/>
          </a:xfrm>
          <a:prstGeom prst="rect">
            <a:avLst/>
          </a:prstGeom>
        </p:spPr>
        <p:txBody>
          <a:bodyPr wrap="square">
            <a:spAutoFit/>
          </a:bodyPr>
          <a:lstStyle/>
          <a:p>
            <a:pPr lvl="0"/>
            <a:r>
              <a:rPr lang="es-CL" sz="2000" b="1" dirty="0">
                <a:solidFill>
                  <a:schemeClr val="accent6">
                    <a:lumMod val="75000"/>
                  </a:schemeClr>
                </a:solidFill>
              </a:rPr>
              <a:t>Sucesos incompatibles</a:t>
            </a:r>
            <a:r>
              <a:rPr lang="es-CL" dirty="0"/>
              <a:t>, dos sucesos A y B son incompatibles o mutuamente excluyentes si no pueden ocurrir simultáneamente. </a:t>
            </a:r>
          </a:p>
        </p:txBody>
      </p:sp>
      <p:sp>
        <p:nvSpPr>
          <p:cNvPr id="5" name="CuadroTexto 4">
            <a:extLst>
              <a:ext uri="{FF2B5EF4-FFF2-40B4-BE49-F238E27FC236}">
                <a16:creationId xmlns:a16="http://schemas.microsoft.com/office/drawing/2014/main" id="{D2331AE1-CB4E-9748-BEA5-71BD878EF465}"/>
              </a:ext>
            </a:extLst>
          </p:cNvPr>
          <p:cNvSpPr txBox="1"/>
          <p:nvPr/>
        </p:nvSpPr>
        <p:spPr>
          <a:xfrm>
            <a:off x="3209365" y="5074024"/>
            <a:ext cx="4227504" cy="646331"/>
          </a:xfrm>
          <a:prstGeom prst="rect">
            <a:avLst/>
          </a:prstGeom>
          <a:noFill/>
        </p:spPr>
        <p:txBody>
          <a:bodyPr wrap="none" rtlCol="0">
            <a:spAutoFit/>
          </a:bodyPr>
          <a:lstStyle/>
          <a:p>
            <a:r>
              <a:rPr lang="es-CL" dirty="0"/>
              <a:t>A: Sacar par al lanzar un dado.</a:t>
            </a:r>
          </a:p>
          <a:p>
            <a:r>
              <a:rPr lang="es-CL" dirty="0"/>
              <a:t>B: Sacar impar mayor a 1 al lanzar un dado.</a:t>
            </a:r>
          </a:p>
        </p:txBody>
      </p:sp>
    </p:spTree>
    <p:extLst>
      <p:ext uri="{BB962C8B-B14F-4D97-AF65-F5344CB8AC3E}">
        <p14:creationId xmlns:p14="http://schemas.microsoft.com/office/powerpoint/2010/main" val="4243192172"/>
      </p:ext>
    </p:extLst>
  </p:cSld>
  <p:clrMapOvr>
    <a:masterClrMapping/>
  </p:clrMapOvr>
</p:sld>
</file>

<file path=ppt/theme/theme1.xml><?xml version="1.0" encoding="utf-8"?>
<a:theme xmlns:a="http://schemas.openxmlformats.org/drawingml/2006/main" name="Tema de Offic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50124</TotalTime>
  <Words>2227</Words>
  <Application>Microsoft Macintosh PowerPoint</Application>
  <PresentationFormat>Panorámica</PresentationFormat>
  <Paragraphs>425</Paragraphs>
  <Slides>24</Slides>
  <Notes>22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24</vt:i4>
      </vt:variant>
    </vt:vector>
  </HeadingPairs>
  <TitlesOfParts>
    <vt:vector size="30" baseType="lpstr">
      <vt:lpstr>Arial</vt:lpstr>
      <vt:lpstr>Calibri</vt:lpstr>
      <vt:lpstr>Calibri Light</vt:lpstr>
      <vt:lpstr>Cambria Math</vt:lpstr>
      <vt:lpstr>HelveticaNeue</vt:lpstr>
      <vt:lpstr>Tema de Office</vt:lpstr>
      <vt:lpstr>Módulo Inferencia Estadística Clase 1</vt:lpstr>
      <vt:lpstr>Presentación de PowerPoint</vt:lpstr>
      <vt:lpstr>Conceptos Básicos</vt:lpstr>
      <vt:lpstr>Conceptos Básicos</vt:lpstr>
      <vt:lpstr>Espacio Muestral</vt:lpstr>
      <vt:lpstr>Sucesos</vt:lpstr>
      <vt:lpstr>Sucesos</vt:lpstr>
      <vt:lpstr>Relaciones entre Sucesos</vt:lpstr>
      <vt:lpstr>Relaciones entre Sucesos</vt:lpstr>
      <vt:lpstr>Operaciones con Sucesos</vt:lpstr>
      <vt:lpstr>Operaciones con Sucesos</vt:lpstr>
      <vt:lpstr>Operaciones con Sucesos</vt:lpstr>
      <vt:lpstr>Conceptos de Probabilidad  </vt:lpstr>
      <vt:lpstr>Conceptos de Probabilidad  </vt:lpstr>
      <vt:lpstr>Conceptos de Probabilidad  </vt:lpstr>
      <vt:lpstr>Regla de LAPLACE</vt:lpstr>
      <vt:lpstr>Propiedades de las probabilidades</vt:lpstr>
      <vt:lpstr>Experimentos Compuestos</vt:lpstr>
      <vt:lpstr>Experimentos Compuestos</vt:lpstr>
      <vt:lpstr>Experimentos Compuestos</vt:lpstr>
      <vt:lpstr>Árbol de decisión</vt:lpstr>
      <vt:lpstr>Teorema de Bayes</vt:lpstr>
      <vt:lpstr>Teorema de Bayes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Javiera Ventura Coello</dc:creator>
  <cp:lastModifiedBy>Karina Miranda</cp:lastModifiedBy>
  <cp:revision>317</cp:revision>
  <dcterms:created xsi:type="dcterms:W3CDTF">2019-07-03T20:50:11Z</dcterms:created>
  <dcterms:modified xsi:type="dcterms:W3CDTF">2020-11-30T20:13:42Z</dcterms:modified>
</cp:coreProperties>
</file>